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59" r:id="rId2"/>
  </p:sldMasterIdLst>
  <p:notesMasterIdLst>
    <p:notesMasterId r:id="rId5"/>
  </p:notesMasterIdLst>
  <p:sldIdLst>
    <p:sldId id="256" r:id="rId3"/>
    <p:sldId id="257" r:id="rId4"/>
  </p:sldIdLst>
  <p:sldSz cx="32918400" cy="21945600"/>
  <p:notesSz cx="6858000" cy="9144000"/>
  <p:defaultText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p15:clr>
            <a:srgbClr val="A4A3A4"/>
          </p15:clr>
        </p15:guide>
        <p15:guide id="2" orient="horz" pos="192">
          <p15:clr>
            <a:srgbClr val="A4A3A4"/>
          </p15:clr>
        </p15:guide>
        <p15:guide id="3" orient="horz" pos="13440">
          <p15:clr>
            <a:srgbClr val="A4A3A4"/>
          </p15:clr>
        </p15:guide>
        <p15:guide id="4" orient="horz">
          <p15:clr>
            <a:srgbClr val="A4A3A4"/>
          </p15:clr>
        </p15:guide>
        <p15:guide id="5" pos="436">
          <p15:clr>
            <a:srgbClr val="A4A3A4"/>
          </p15:clr>
        </p15:guide>
        <p15:guide id="6" pos="203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B9BD5"/>
    <a:srgbClr val="FFFFFF"/>
    <a:srgbClr val="CFC6D1"/>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25" autoAdjust="0"/>
    <p:restoredTop sz="94856" autoAdjust="0"/>
  </p:normalViewPr>
  <p:slideViewPr>
    <p:cSldViewPr snapToGrid="0" snapToObjects="1" showGuides="1">
      <p:cViewPr varScale="1">
        <p:scale>
          <a:sx n="35" d="100"/>
          <a:sy n="35" d="100"/>
        </p:scale>
        <p:origin x="560" y="360"/>
      </p:cViewPr>
      <p:guideLst>
        <p:guide orient="horz" pos="2212"/>
        <p:guide orient="horz" pos="192"/>
        <p:guide orient="horz" pos="13440"/>
        <p:guide orient="horz"/>
        <p:guide pos="436"/>
        <p:guide pos="203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12/5/21</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784840913"/>
      </p:ext>
    </p:extLst>
  </p:cSld>
  <p:clrMap bg1="lt1" tx1="dk1" bg2="lt2" tx2="dk2" accent1="accent1" accent2="accent2" accent3="accent3" accent4="accent4" accent5="accent5" accent6="accent6" hlink="hlink" folHlink="folHlink"/>
  <p:notesStyle>
    <a:lvl1pPr marL="0" algn="l" defTabSz="3134552" rtl="0" eaLnBrk="1" latinLnBrk="0" hangingPunct="1">
      <a:defRPr sz="4100" kern="1200">
        <a:solidFill>
          <a:schemeClr val="tx1"/>
        </a:solidFill>
        <a:latin typeface="+mn-lt"/>
        <a:ea typeface="+mn-ea"/>
        <a:cs typeface="+mn-cs"/>
      </a:defRPr>
    </a:lvl1pPr>
    <a:lvl2pPr marL="1567277" algn="l" defTabSz="3134552" rtl="0" eaLnBrk="1" latinLnBrk="0" hangingPunct="1">
      <a:defRPr sz="4100" kern="1200">
        <a:solidFill>
          <a:schemeClr val="tx1"/>
        </a:solidFill>
        <a:latin typeface="+mn-lt"/>
        <a:ea typeface="+mn-ea"/>
        <a:cs typeface="+mn-cs"/>
      </a:defRPr>
    </a:lvl2pPr>
    <a:lvl3pPr marL="3134552" algn="l" defTabSz="3134552" rtl="0" eaLnBrk="1" latinLnBrk="0" hangingPunct="1">
      <a:defRPr sz="4100" kern="1200">
        <a:solidFill>
          <a:schemeClr val="tx1"/>
        </a:solidFill>
        <a:latin typeface="+mn-lt"/>
        <a:ea typeface="+mn-ea"/>
        <a:cs typeface="+mn-cs"/>
      </a:defRPr>
    </a:lvl3pPr>
    <a:lvl4pPr marL="4701829" algn="l" defTabSz="3134552" rtl="0" eaLnBrk="1" latinLnBrk="0" hangingPunct="1">
      <a:defRPr sz="4100" kern="1200">
        <a:solidFill>
          <a:schemeClr val="tx1"/>
        </a:solidFill>
        <a:latin typeface="+mn-lt"/>
        <a:ea typeface="+mn-ea"/>
        <a:cs typeface="+mn-cs"/>
      </a:defRPr>
    </a:lvl4pPr>
    <a:lvl5pPr marL="6269105" algn="l" defTabSz="3134552" rtl="0" eaLnBrk="1" latinLnBrk="0" hangingPunct="1">
      <a:defRPr sz="4100" kern="1200">
        <a:solidFill>
          <a:schemeClr val="tx1"/>
        </a:solidFill>
        <a:latin typeface="+mn-lt"/>
        <a:ea typeface="+mn-ea"/>
        <a:cs typeface="+mn-cs"/>
      </a:defRPr>
    </a:lvl5pPr>
    <a:lvl6pPr marL="7836382" algn="l" defTabSz="3134552" rtl="0" eaLnBrk="1" latinLnBrk="0" hangingPunct="1">
      <a:defRPr sz="4100" kern="1200">
        <a:solidFill>
          <a:schemeClr val="tx1"/>
        </a:solidFill>
        <a:latin typeface="+mn-lt"/>
        <a:ea typeface="+mn-ea"/>
        <a:cs typeface="+mn-cs"/>
      </a:defRPr>
    </a:lvl6pPr>
    <a:lvl7pPr marL="9403659" algn="l" defTabSz="3134552" rtl="0" eaLnBrk="1" latinLnBrk="0" hangingPunct="1">
      <a:defRPr sz="4100" kern="1200">
        <a:solidFill>
          <a:schemeClr val="tx1"/>
        </a:solidFill>
        <a:latin typeface="+mn-lt"/>
        <a:ea typeface="+mn-ea"/>
        <a:cs typeface="+mn-cs"/>
      </a:defRPr>
    </a:lvl7pPr>
    <a:lvl8pPr marL="10970935" algn="l" defTabSz="3134552" rtl="0" eaLnBrk="1" latinLnBrk="0" hangingPunct="1">
      <a:defRPr sz="4100" kern="1200">
        <a:solidFill>
          <a:schemeClr val="tx1"/>
        </a:solidFill>
        <a:latin typeface="+mn-lt"/>
        <a:ea typeface="+mn-ea"/>
        <a:cs typeface="+mn-cs"/>
      </a:defRPr>
    </a:lvl8pPr>
    <a:lvl9pPr marL="12538212" algn="l" defTabSz="3134552"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2263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8x72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002937"/>
            <a:ext cx="1019345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3510493"/>
            <a:ext cx="10179845"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2023504"/>
            <a:ext cx="1019464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1495316"/>
            <a:ext cx="1017984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25990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3715605"/>
            <a:ext cx="10178651"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00293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6899" y="3510493"/>
            <a:ext cx="10184606"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510493"/>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4002937"/>
            <a:ext cx="10182022"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147391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1966354"/>
            <a:ext cx="10185796" cy="606704"/>
          </a:xfrm>
          <a:prstGeom prst="rect">
            <a:avLst/>
          </a:prstGeom>
        </p:spPr>
        <p:txBody>
          <a:bodyPr wrap="square" lIns="163258" tIns="163258" rIns="163258" bIns="163258">
            <a:spAutoFit/>
          </a:bodyPr>
          <a:lstStyle>
            <a:lvl1pPr marL="0" indent="0">
              <a:buNone/>
              <a:tabLst/>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706245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7612045"/>
            <a:ext cx="1018579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002937"/>
            <a:ext cx="1019345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3510493"/>
            <a:ext cx="10179845"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2023504"/>
            <a:ext cx="1019464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1495316"/>
            <a:ext cx="1017984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25990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3715605"/>
            <a:ext cx="10178651"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00293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6899" y="3510493"/>
            <a:ext cx="10184606"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510493"/>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4002937"/>
            <a:ext cx="10182022"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147391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1966354"/>
            <a:ext cx="10185796" cy="606704"/>
          </a:xfrm>
          <a:prstGeom prst="rect">
            <a:avLst/>
          </a:prstGeom>
        </p:spPr>
        <p:txBody>
          <a:bodyPr wrap="square" lIns="163258" tIns="163258" rIns="163258" bIns="163258">
            <a:spAutoFit/>
          </a:bodyPr>
          <a:lstStyle>
            <a:lvl1pPr marL="0" indent="0">
              <a:buNone/>
              <a:tabLst/>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706245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7612045"/>
            <a:ext cx="1018579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353353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 name="Text Box 14"/>
          <p:cNvSpPr txBox="1">
            <a:spLocks noChangeArrowheads="1"/>
          </p:cNvSpPr>
          <p:nvPr userDrawn="1"/>
        </p:nvSpPr>
        <p:spPr bwMode="auto">
          <a:xfrm>
            <a:off x="1333503" y="21528803"/>
            <a:ext cx="1885950" cy="250727"/>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D6ADC363-9DE1-CC42-9187-038EEE9EB351}"/>
              </a:ext>
            </a:extLst>
          </p:cNvPr>
          <p:cNvGraphicFramePr>
            <a:graphicFrameLocks noGrp="1"/>
          </p:cNvGraphicFramePr>
          <p:nvPr userDrawn="1">
            <p:extLst>
              <p:ext uri="{D42A27DB-BD31-4B8C-83A1-F6EECF244321}">
                <p14:modId xmlns:p14="http://schemas.microsoft.com/office/powerpoint/2010/main" val="2970334486"/>
              </p:ext>
            </p:extLst>
          </p:nvPr>
        </p:nvGraphicFramePr>
        <p:xfrm>
          <a:off x="-6404644" y="65314"/>
          <a:ext cx="6099844" cy="21896427"/>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0681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08924">
                <a:tc gridSpan="2">
                  <a:txBody>
                    <a:bodyPr/>
                    <a:lstStyle/>
                    <a:p>
                      <a:pPr defTabSz="3765639"/>
                      <a:r>
                        <a:rPr lang="en-US" sz="1400" i="0" dirty="0">
                          <a:solidFill>
                            <a:srgbClr val="D9D9D9"/>
                          </a:solidFill>
                          <a:latin typeface="Arial"/>
                          <a:cs typeface="Arial"/>
                        </a:rPr>
                        <a:t>This PowerPoint template produces a </a:t>
                      </a:r>
                      <a:r>
                        <a:rPr lang="en-US" sz="1400" i="0" dirty="0">
                          <a:solidFill>
                            <a:srgbClr val="FFC000"/>
                          </a:solidFill>
                          <a:latin typeface="Arial"/>
                          <a:cs typeface="Arial"/>
                        </a:rPr>
                        <a:t>48"x72"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1849">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br>
                        <a:rPr lang="en-US" sz="1400"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presentation poster</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72 inches wide</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36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63 wide</a:t>
                      </a:r>
                    </a:p>
                  </a:txBody>
                  <a:tcPr marL="182880" marT="137160">
                    <a:solidFill>
                      <a:srgbClr val="010101"/>
                    </a:solidFill>
                  </a:tcPr>
                </a:tc>
                <a:extLst>
                  <a:ext uri="{0D108BD9-81ED-4DB2-BD59-A6C34878D82A}">
                    <a16:rowId xmlns:a16="http://schemas.microsoft.com/office/drawing/2014/main" val="10008"/>
                  </a:ext>
                </a:extLst>
              </a:tr>
              <a:tr h="3048984">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591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0387">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6029">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020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4639">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3728">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2808">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DBF19A92-AB11-BE40-A60E-D1F9930BEBB6}"/>
              </a:ext>
            </a:extLst>
          </p:cNvPr>
          <p:cNvGraphicFramePr>
            <a:graphicFrameLocks noGrp="1"/>
          </p:cNvGraphicFramePr>
          <p:nvPr userDrawn="1">
            <p:extLst>
              <p:ext uri="{D42A27DB-BD31-4B8C-83A1-F6EECF244321}">
                <p14:modId xmlns:p14="http://schemas.microsoft.com/office/powerpoint/2010/main" val="2259244064"/>
              </p:ext>
            </p:extLst>
          </p:nvPr>
        </p:nvGraphicFramePr>
        <p:xfrm>
          <a:off x="33273785" y="-163285"/>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900223">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 name="Text Box 14"/>
          <p:cNvSpPr txBox="1">
            <a:spLocks noChangeArrowheads="1"/>
          </p:cNvSpPr>
          <p:nvPr userDrawn="1"/>
        </p:nvSpPr>
        <p:spPr bwMode="auto">
          <a:xfrm>
            <a:off x="1333503" y="21528803"/>
            <a:ext cx="1885950" cy="250727"/>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94776725"/>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7.emf"/><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tiff"/><Relationship Id="rId12" Type="http://schemas.openxmlformats.org/officeDocument/2006/relationships/image" Target="../media/image16.emf"/><Relationship Id="rId17" Type="http://schemas.openxmlformats.org/officeDocument/2006/relationships/image" Target="../media/image21.emf"/><Relationship Id="rId2" Type="http://schemas.openxmlformats.org/officeDocument/2006/relationships/notesSlide" Target="../notesSlides/notesSlide1.xml"/><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tiff"/><Relationship Id="rId9" Type="http://schemas.openxmlformats.org/officeDocument/2006/relationships/image" Target="../media/image13.emf"/><Relationship Id="rId1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549C913-08EB-3D42-A6EF-AD8836031147}"/>
              </a:ext>
            </a:extLst>
          </p:cNvPr>
          <p:cNvSpPr/>
          <p:nvPr/>
        </p:nvSpPr>
        <p:spPr>
          <a:xfrm flipV="1">
            <a:off x="224543" y="3110764"/>
            <a:ext cx="10726314" cy="18647207"/>
          </a:xfrm>
          <a:prstGeom prst="rect">
            <a:avLst/>
          </a:prstGeom>
          <a:solidFill>
            <a:schemeClr val="bg1">
              <a:lumMod val="75000"/>
            </a:schemeClr>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 Placeholder 251"/>
          <p:cNvSpPr>
            <a:spLocks noGrp="1"/>
          </p:cNvSpPr>
          <p:nvPr>
            <p:ph type="body" sz="quarter" idx="10"/>
          </p:nvPr>
        </p:nvSpPr>
        <p:spPr>
          <a:xfrm>
            <a:off x="396421" y="5120678"/>
            <a:ext cx="4367065" cy="939102"/>
          </a:xfrm>
        </p:spPr>
        <p:txBody>
          <a:bodyPr/>
          <a:lstStyle/>
          <a:p>
            <a:endParaRPr lang="en-US" dirty="0"/>
          </a:p>
          <a:p>
            <a:pPr marL="285750" indent="-285750">
              <a:buFont typeface="Arial" panose="020B0604020202020204" pitchFamily="34" charset="0"/>
              <a:buChar char="•"/>
            </a:pPr>
            <a:endParaRPr lang="en-US" dirty="0"/>
          </a:p>
        </p:txBody>
      </p:sp>
      <p:sp>
        <p:nvSpPr>
          <p:cNvPr id="160" name="Text Placeholder 159"/>
          <p:cNvSpPr>
            <a:spLocks noGrp="1"/>
          </p:cNvSpPr>
          <p:nvPr>
            <p:ph type="body" sz="quarter" idx="19"/>
          </p:nvPr>
        </p:nvSpPr>
        <p:spPr>
          <a:xfrm>
            <a:off x="691754" y="12023504"/>
            <a:ext cx="10194648" cy="939102"/>
          </a:xfrm>
        </p:spPr>
        <p:txBody>
          <a:bodyPr/>
          <a:lstStyle/>
          <a:p>
            <a:endParaRPr lang="en-US" dirty="0"/>
          </a:p>
          <a:p>
            <a:pPr marL="342900" indent="-342900">
              <a:buFont typeface="+mj-lt"/>
              <a:buAutoNum type="arabicPeriod"/>
            </a:pPr>
            <a:endParaRPr lang="en-US" dirty="0"/>
          </a:p>
        </p:txBody>
      </p:sp>
      <p:sp>
        <p:nvSpPr>
          <p:cNvPr id="165" name="Text Placeholder 164"/>
          <p:cNvSpPr>
            <a:spLocks noGrp="1"/>
          </p:cNvSpPr>
          <p:nvPr>
            <p:ph type="body" sz="quarter" idx="24"/>
          </p:nvPr>
        </p:nvSpPr>
        <p:spPr>
          <a:xfrm>
            <a:off x="11117787" y="3310438"/>
            <a:ext cx="10184606" cy="932103"/>
          </a:xfrm>
        </p:spPr>
        <p:txBody>
          <a:bodyPr/>
          <a:lstStyle/>
          <a:p>
            <a:r>
              <a:rPr lang="en-US" dirty="0"/>
              <a:t>The relationship between stream discharge and solute export in high-latitude catchments is dependent on antecedent moisture conditions </a:t>
            </a:r>
          </a:p>
        </p:txBody>
      </p:sp>
      <p:sp>
        <p:nvSpPr>
          <p:cNvPr id="295" name="Text Placeholder 294"/>
          <p:cNvSpPr>
            <a:spLocks noGrp="1"/>
          </p:cNvSpPr>
          <p:nvPr>
            <p:ph type="body" sz="quarter" idx="150"/>
          </p:nvPr>
        </p:nvSpPr>
        <p:spPr/>
        <p:txBody>
          <a:bodyPr>
            <a:normAutofit fontScale="25000" lnSpcReduction="20000"/>
          </a:bodyPr>
          <a:lstStyle/>
          <a:p>
            <a:r>
              <a:rPr lang="en-US" sz="19200" dirty="0">
                <a:solidFill>
                  <a:schemeClr val="bg1"/>
                </a:solidFill>
              </a:rPr>
              <a:t>Jake S. Cavaiani</a:t>
            </a:r>
            <a:r>
              <a:rPr lang="en-US" sz="19200" baseline="30000" dirty="0">
                <a:solidFill>
                  <a:schemeClr val="bg1"/>
                </a:solidFill>
              </a:rPr>
              <a:t>1</a:t>
            </a:r>
            <a:r>
              <a:rPr lang="en-US" sz="19200" dirty="0">
                <a:solidFill>
                  <a:schemeClr val="bg1"/>
                </a:solidFill>
              </a:rPr>
              <a:t>, Tamara K. Harms</a:t>
            </a:r>
            <a:r>
              <a:rPr lang="en-US" sz="19200" baseline="30000" dirty="0">
                <a:solidFill>
                  <a:schemeClr val="bg1"/>
                </a:solidFill>
              </a:rPr>
              <a:t>1</a:t>
            </a:r>
            <a:br>
              <a:rPr lang="en-US" sz="7200" dirty="0"/>
            </a:br>
            <a:endParaRPr lang="en-US" dirty="0">
              <a:solidFill>
                <a:schemeClr val="accent5">
                  <a:lumMod val="50000"/>
                </a:schemeClr>
              </a:solidFill>
            </a:endParaRPr>
          </a:p>
        </p:txBody>
      </p:sp>
      <p:sp>
        <p:nvSpPr>
          <p:cNvPr id="296" name="Text Placeholder 295"/>
          <p:cNvSpPr>
            <a:spLocks noGrp="1"/>
          </p:cNvSpPr>
          <p:nvPr>
            <p:ph type="body" sz="quarter" idx="184"/>
          </p:nvPr>
        </p:nvSpPr>
        <p:spPr/>
        <p:txBody>
          <a:bodyPr>
            <a:normAutofit fontScale="92500" lnSpcReduction="10000"/>
          </a:bodyPr>
          <a:lstStyle/>
          <a:p>
            <a:r>
              <a:rPr lang="en-US" baseline="30000" dirty="0">
                <a:solidFill>
                  <a:schemeClr val="bg1"/>
                </a:solidFill>
              </a:rPr>
              <a:t>1</a:t>
            </a:r>
            <a:r>
              <a:rPr lang="en-US" dirty="0">
                <a:solidFill>
                  <a:schemeClr val="bg1"/>
                </a:solidFill>
              </a:rPr>
              <a:t>Department of Biology and Wildlife and Institute of Arctic Biology, University of Alaska Fairbanks</a:t>
            </a:r>
          </a:p>
        </p:txBody>
      </p:sp>
      <p:sp>
        <p:nvSpPr>
          <p:cNvPr id="297" name="Text Placeholder 296"/>
          <p:cNvSpPr>
            <a:spLocks noGrp="1"/>
          </p:cNvSpPr>
          <p:nvPr>
            <p:ph type="body" sz="quarter" idx="185"/>
          </p:nvPr>
        </p:nvSpPr>
        <p:spPr/>
        <p:txBody>
          <a:bodyPr>
            <a:normAutofit fontScale="85000" lnSpcReduction="10000"/>
          </a:bodyPr>
          <a:lstStyle/>
          <a:p>
            <a:r>
              <a:rPr lang="en-US" dirty="0">
                <a:solidFill>
                  <a:schemeClr val="bg1"/>
                </a:solidFill>
              </a:rPr>
              <a:t>Role of Antecedent Moisture Conditions on High-Latitude Biogeochemistry</a:t>
            </a:r>
          </a:p>
        </p:txBody>
      </p:sp>
      <p:pic>
        <p:nvPicPr>
          <p:cNvPr id="19" name="Picture 2" descr="https://www.uaf.edu/files/marketing/branding/UAFLogo_A_647.png">
            <a:extLst>
              <a:ext uri="{FF2B5EF4-FFF2-40B4-BE49-F238E27FC236}">
                <a16:creationId xmlns:a16="http://schemas.microsoft.com/office/drawing/2014/main" id="{F9FF27A5-75F3-3A46-8079-20786421B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01216" y="432548"/>
            <a:ext cx="2516378" cy="2259470"/>
          </a:xfrm>
          <a:prstGeom prst="rect">
            <a:avLst/>
          </a:prstGeom>
          <a:solidFill>
            <a:schemeClr val="bg1"/>
          </a:solidFill>
        </p:spPr>
      </p:pic>
      <p:sp>
        <p:nvSpPr>
          <p:cNvPr id="62" name="TextBox 61">
            <a:extLst>
              <a:ext uri="{FF2B5EF4-FFF2-40B4-BE49-F238E27FC236}">
                <a16:creationId xmlns:a16="http://schemas.microsoft.com/office/drawing/2014/main" id="{EE8BF64C-FED5-D042-AC0A-C57B43830CB1}"/>
              </a:ext>
            </a:extLst>
          </p:cNvPr>
          <p:cNvSpPr txBox="1"/>
          <p:nvPr/>
        </p:nvSpPr>
        <p:spPr>
          <a:xfrm>
            <a:off x="11347327" y="20087051"/>
            <a:ext cx="10323378" cy="1477328"/>
          </a:xfrm>
          <a:prstGeom prst="rect">
            <a:avLst/>
          </a:prstGeom>
          <a:noFill/>
        </p:spPr>
        <p:txBody>
          <a:bodyPr wrap="square" rtlCol="0">
            <a:spAutoFit/>
          </a:bodyPr>
          <a:lstStyle/>
          <a:p>
            <a:r>
              <a:rPr lang="en-US" sz="1800" i="1" dirty="0">
                <a:solidFill>
                  <a:schemeClr val="accent5">
                    <a:lumMod val="50000"/>
                  </a:schemeClr>
                </a:solidFill>
                <a:latin typeface="Calibri" panose="020F0502020204030204" pitchFamily="34" charset="0"/>
                <a:cs typeface="Calibri" panose="020F0502020204030204" pitchFamily="34" charset="0"/>
              </a:rPr>
              <a:t>Fig 4. </a:t>
            </a:r>
            <a:r>
              <a:rPr lang="en-US" sz="1800" dirty="0">
                <a:solidFill>
                  <a:schemeClr val="accent5">
                    <a:lumMod val="50000"/>
                  </a:schemeClr>
                </a:solidFill>
                <a:latin typeface="Calibri" panose="020F0502020204030204" pitchFamily="34" charset="0"/>
                <a:cs typeface="Calibri" panose="020F0502020204030204" pitchFamily="34" charset="0"/>
              </a:rPr>
              <a:t>Hysteresis index versus flushing index of A) NO</a:t>
            </a:r>
            <a:r>
              <a:rPr lang="en-US" sz="1800" baseline="-25000" dirty="0">
                <a:solidFill>
                  <a:schemeClr val="accent5">
                    <a:lumMod val="50000"/>
                  </a:schemeClr>
                </a:solidFill>
                <a:latin typeface="Calibri" panose="020F0502020204030204" pitchFamily="34" charset="0"/>
                <a:cs typeface="Calibri" panose="020F0502020204030204" pitchFamily="34" charset="0"/>
              </a:rPr>
              <a:t>3</a:t>
            </a:r>
            <a:r>
              <a:rPr lang="en-US" sz="1800" baseline="30000" dirty="0">
                <a:solidFill>
                  <a:schemeClr val="accent5">
                    <a:lumMod val="50000"/>
                  </a:schemeClr>
                </a:solidFill>
                <a:latin typeface="Calibri" panose="020F0502020204030204" pitchFamily="34" charset="0"/>
                <a:cs typeface="Calibri" panose="020F0502020204030204" pitchFamily="34" charset="0"/>
              </a:rPr>
              <a:t>-</a:t>
            </a:r>
            <a:r>
              <a:rPr lang="en-US" sz="1800" dirty="0">
                <a:solidFill>
                  <a:schemeClr val="accent5">
                    <a:lumMod val="50000"/>
                  </a:schemeClr>
                </a:solidFill>
                <a:latin typeface="Calibri" panose="020F0502020204030204" pitchFamily="34" charset="0"/>
                <a:cs typeface="Calibri" panose="020F0502020204030204" pitchFamily="34" charset="0"/>
              </a:rPr>
              <a:t> B) </a:t>
            </a:r>
            <a:r>
              <a:rPr lang="en-US" sz="1800" dirty="0" err="1">
                <a:solidFill>
                  <a:schemeClr val="accent5">
                    <a:lumMod val="50000"/>
                  </a:schemeClr>
                </a:solidFill>
                <a:latin typeface="Calibri" panose="020F0502020204030204" pitchFamily="34" charset="0"/>
                <a:cs typeface="Calibri" panose="020F0502020204030204" pitchFamily="34" charset="0"/>
              </a:rPr>
              <a:t>fDOM</a:t>
            </a:r>
            <a:r>
              <a:rPr lang="en-US" sz="1800" dirty="0">
                <a:solidFill>
                  <a:schemeClr val="accent5">
                    <a:lumMod val="50000"/>
                  </a:schemeClr>
                </a:solidFill>
                <a:latin typeface="Calibri" panose="020F0502020204030204" pitchFamily="34" charset="0"/>
                <a:cs typeface="Calibri" panose="020F0502020204030204" pitchFamily="34" charset="0"/>
              </a:rPr>
              <a:t> c) SPC D) Turbidity with shape representing permafrost spatial extent(high vs. medium), color representing site, and transparency representing day of year (darker is later in the year)</a:t>
            </a:r>
          </a:p>
          <a:p>
            <a:pPr marL="285750" indent="-285750">
              <a:buFont typeface="Arial" panose="020B0604020202020204" pitchFamily="34" charset="0"/>
              <a:buChar char="•"/>
            </a:pPr>
            <a:r>
              <a:rPr lang="en-US" sz="1800" dirty="0">
                <a:solidFill>
                  <a:schemeClr val="accent5">
                    <a:lumMod val="50000"/>
                  </a:schemeClr>
                </a:solidFill>
                <a:latin typeface="Calibri" panose="020F0502020204030204" pitchFamily="34" charset="0"/>
                <a:cs typeface="Calibri" panose="020F0502020204030204" pitchFamily="34" charset="0"/>
              </a:rPr>
              <a:t>High permafrost experienced primarily a diluting effect for </a:t>
            </a:r>
            <a:r>
              <a:rPr lang="en-US" sz="1800" dirty="0" err="1">
                <a:solidFill>
                  <a:schemeClr val="accent5">
                    <a:lumMod val="50000"/>
                  </a:schemeClr>
                </a:solidFill>
                <a:latin typeface="Calibri" panose="020F0502020204030204" pitchFamily="34" charset="0"/>
                <a:cs typeface="Calibri" panose="020F0502020204030204" pitchFamily="34" charset="0"/>
              </a:rPr>
              <a:t>fDOM</a:t>
            </a:r>
            <a:endParaRPr lang="en-US" sz="1800" dirty="0">
              <a:solidFill>
                <a:schemeClr val="accent5">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solidFill>
                  <a:schemeClr val="accent5">
                    <a:lumMod val="50000"/>
                  </a:schemeClr>
                </a:solidFill>
                <a:latin typeface="Calibri" panose="020F0502020204030204" pitchFamily="34" charset="0"/>
                <a:cs typeface="Calibri" panose="020F0502020204030204" pitchFamily="34" charset="0"/>
              </a:rPr>
              <a:t>Low permafrost catchments experienced primarily diluting for NO</a:t>
            </a:r>
            <a:r>
              <a:rPr lang="en-US" sz="1800" baseline="-25000" dirty="0">
                <a:solidFill>
                  <a:schemeClr val="accent5">
                    <a:lumMod val="50000"/>
                  </a:schemeClr>
                </a:solidFill>
                <a:latin typeface="Calibri" panose="020F0502020204030204" pitchFamily="34" charset="0"/>
                <a:cs typeface="Calibri" panose="020F0502020204030204" pitchFamily="34" charset="0"/>
              </a:rPr>
              <a:t>3</a:t>
            </a:r>
            <a:r>
              <a:rPr lang="en-US" sz="1800" baseline="30000" dirty="0">
                <a:solidFill>
                  <a:schemeClr val="accent5">
                    <a:lumMod val="50000"/>
                  </a:schemeClr>
                </a:solidFill>
                <a:latin typeface="Calibri" panose="020F0502020204030204" pitchFamily="34" charset="0"/>
                <a:cs typeface="Calibri" panose="020F0502020204030204" pitchFamily="34" charset="0"/>
              </a:rPr>
              <a:t>-</a:t>
            </a:r>
            <a:endParaRPr lang="en-US" sz="1800" dirty="0">
              <a:solidFill>
                <a:schemeClr val="accent5">
                  <a:lumMod val="50000"/>
                </a:schemeClr>
              </a:solidFill>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8B1736CB-6403-C54F-A5AF-3364AB5FC428}"/>
              </a:ext>
            </a:extLst>
          </p:cNvPr>
          <p:cNvPicPr>
            <a:picLocks noChangeAspect="1"/>
          </p:cNvPicPr>
          <p:nvPr/>
        </p:nvPicPr>
        <p:blipFill>
          <a:blip r:embed="rId4"/>
          <a:stretch>
            <a:fillRect/>
          </a:stretch>
        </p:blipFill>
        <p:spPr>
          <a:xfrm>
            <a:off x="118245" y="1021619"/>
            <a:ext cx="2292774" cy="1586600"/>
          </a:xfrm>
          <a:prstGeom prst="rect">
            <a:avLst/>
          </a:prstGeom>
        </p:spPr>
      </p:pic>
      <p:sp>
        <p:nvSpPr>
          <p:cNvPr id="64" name="Text Placeholder 252">
            <a:extLst>
              <a:ext uri="{FF2B5EF4-FFF2-40B4-BE49-F238E27FC236}">
                <a16:creationId xmlns:a16="http://schemas.microsoft.com/office/drawing/2014/main" id="{DCFAF712-605E-D444-B4AE-849C199C672A}"/>
              </a:ext>
            </a:extLst>
          </p:cNvPr>
          <p:cNvSpPr txBox="1">
            <a:spLocks/>
          </p:cNvSpPr>
          <p:nvPr/>
        </p:nvSpPr>
        <p:spPr>
          <a:xfrm>
            <a:off x="391448" y="10290108"/>
            <a:ext cx="10179845" cy="531993"/>
          </a:xfrm>
          <a:prstGeom prst="rect">
            <a:avLst/>
          </a:prstGeom>
          <a:noFill/>
        </p:spPr>
        <p:txBody>
          <a:bodyPr wrap="square" lIns="65304" tIns="65304" rIns="65304" bIns="65304" anchor="ctr" anchorCtr="0">
            <a:spAutoFit/>
          </a:bodyPr>
          <a:lstStyle>
            <a:lvl1pPr marL="0" indent="0" algn="ctr" defTabSz="3134552"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pPr algn="l"/>
            <a:r>
              <a:rPr lang="en-US" u="none" dirty="0">
                <a:solidFill>
                  <a:schemeClr val="tx1"/>
                </a:solidFill>
              </a:rPr>
              <a:t>High-frequency stream chemistry monitoring </a:t>
            </a:r>
          </a:p>
        </p:txBody>
      </p:sp>
      <p:sp>
        <p:nvSpPr>
          <p:cNvPr id="41" name="TextBox 40">
            <a:extLst>
              <a:ext uri="{FF2B5EF4-FFF2-40B4-BE49-F238E27FC236}">
                <a16:creationId xmlns:a16="http://schemas.microsoft.com/office/drawing/2014/main" id="{BAC3B2CD-6631-1C40-A128-0F578FB73793}"/>
              </a:ext>
            </a:extLst>
          </p:cNvPr>
          <p:cNvSpPr txBox="1"/>
          <p:nvPr/>
        </p:nvSpPr>
        <p:spPr>
          <a:xfrm>
            <a:off x="336091" y="3166992"/>
            <a:ext cx="10290561" cy="1754326"/>
          </a:xfrm>
          <a:prstGeom prst="rect">
            <a:avLst/>
          </a:prstGeom>
          <a:noFill/>
        </p:spPr>
        <p:txBody>
          <a:bodyPr wrap="square" rtlCol="0">
            <a:spAutoFit/>
          </a:bodyPr>
          <a:lstStyle/>
          <a:p>
            <a:pPr algn="ctr"/>
            <a:r>
              <a:rPr lang="en-US" sz="3600" b="1" dirty="0"/>
              <a:t>How does increased temporal variability in precipitation alter catchment biogeochemistry in High-latitude catchments?</a:t>
            </a:r>
          </a:p>
        </p:txBody>
      </p:sp>
      <p:sp>
        <p:nvSpPr>
          <p:cNvPr id="69" name="Rectangle 68">
            <a:extLst>
              <a:ext uri="{FF2B5EF4-FFF2-40B4-BE49-F238E27FC236}">
                <a16:creationId xmlns:a16="http://schemas.microsoft.com/office/drawing/2014/main" id="{586C3E05-CE3A-CF42-BB6F-FFD17A9E7E15}"/>
              </a:ext>
            </a:extLst>
          </p:cNvPr>
          <p:cNvSpPr/>
          <p:nvPr/>
        </p:nvSpPr>
        <p:spPr>
          <a:xfrm flipV="1">
            <a:off x="11153974" y="3090590"/>
            <a:ext cx="10733959" cy="18647207"/>
          </a:xfrm>
          <a:prstGeom prst="rect">
            <a:avLst/>
          </a:prstGeom>
          <a:solidFill>
            <a:schemeClr val="bg1">
              <a:lumMod val="75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D02BC77-4A67-6541-8EA8-19E1FC8A2AB4}"/>
              </a:ext>
            </a:extLst>
          </p:cNvPr>
          <p:cNvSpPr/>
          <p:nvPr/>
        </p:nvSpPr>
        <p:spPr>
          <a:xfrm flipV="1">
            <a:off x="22029831" y="8593281"/>
            <a:ext cx="10729417" cy="11105942"/>
          </a:xfrm>
          <a:prstGeom prst="rect">
            <a:avLst/>
          </a:prstGeom>
          <a:solidFill>
            <a:schemeClr val="bg1">
              <a:lumMod val="75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61" name="Text Placeholder 160"/>
          <p:cNvSpPr>
            <a:spLocks noGrp="1"/>
          </p:cNvSpPr>
          <p:nvPr>
            <p:ph type="body" sz="quarter" idx="20"/>
          </p:nvPr>
        </p:nvSpPr>
        <p:spPr>
          <a:xfrm>
            <a:off x="299892" y="10689052"/>
            <a:ext cx="10489300" cy="3295827"/>
          </a:xfrm>
        </p:spPr>
        <p:txBody>
          <a:bodyPr/>
          <a:lstStyle/>
          <a:p>
            <a:pPr marL="285750" indent="-285750" algn="l">
              <a:buFont typeface="Arial" panose="020B0604020202020204" pitchFamily="34" charset="0"/>
              <a:buChar char="•"/>
            </a:pPr>
            <a:r>
              <a:rPr lang="en-US" sz="2200" u="none" dirty="0">
                <a:solidFill>
                  <a:schemeClr val="tx1"/>
                </a:solidFill>
              </a:rPr>
              <a:t>In situ sensors collecting fluorescent dissolved organic matter (</a:t>
            </a:r>
            <a:r>
              <a:rPr lang="en-US" sz="2200" u="none" dirty="0" err="1">
                <a:solidFill>
                  <a:schemeClr val="tx1"/>
                </a:solidFill>
              </a:rPr>
              <a:t>fDOM</a:t>
            </a:r>
            <a:r>
              <a:rPr lang="en-US" sz="2200" u="none" dirty="0">
                <a:solidFill>
                  <a:schemeClr val="tx1"/>
                </a:solidFill>
              </a:rPr>
              <a:t>, proxy for dissolved organic carbon) and nitrate (NO</a:t>
            </a:r>
            <a:r>
              <a:rPr lang="en-US" sz="2200" u="none" baseline="-25000" dirty="0">
                <a:solidFill>
                  <a:schemeClr val="tx1"/>
                </a:solidFill>
              </a:rPr>
              <a:t>3</a:t>
            </a:r>
            <a:r>
              <a:rPr lang="en-US" sz="2200" u="none" baseline="30000" dirty="0">
                <a:solidFill>
                  <a:schemeClr val="tx1"/>
                </a:solidFill>
              </a:rPr>
              <a:t>-</a:t>
            </a:r>
            <a:r>
              <a:rPr lang="en-US" sz="2200" u="none" dirty="0">
                <a:solidFill>
                  <a:schemeClr val="tx1"/>
                </a:solidFill>
              </a:rPr>
              <a:t>) concentrations in 2019-2020 in boreal catchments at 15 minute intervals</a:t>
            </a:r>
          </a:p>
          <a:p>
            <a:pPr marL="285750" indent="-285750" algn="l">
              <a:buFont typeface="Arial" panose="020B0604020202020204" pitchFamily="34" charset="0"/>
              <a:buChar char="•"/>
            </a:pPr>
            <a:r>
              <a:rPr lang="en-US" sz="2200" u="none" dirty="0">
                <a:solidFill>
                  <a:schemeClr val="tx1"/>
                </a:solidFill>
              </a:rPr>
              <a:t>Sites consisted of varying permafrost extent, fire history and aspect</a:t>
            </a:r>
          </a:p>
          <a:p>
            <a:pPr marL="285750" indent="-285750" algn="l">
              <a:buFont typeface="Arial" panose="020B0604020202020204" pitchFamily="34" charset="0"/>
              <a:buChar char="•"/>
            </a:pPr>
            <a:r>
              <a:rPr lang="en-US" sz="2200" u="none" dirty="0">
                <a:solidFill>
                  <a:schemeClr val="tx1"/>
                </a:solidFill>
              </a:rPr>
              <a:t>North-facing slopes are dominated by black spruce whereas south and west-facing slopes are dominated by mixed hardwoods </a:t>
            </a:r>
          </a:p>
          <a:p>
            <a:pPr marL="285750" indent="-285750" algn="l">
              <a:buFont typeface="Arial" panose="020B0604020202020204" pitchFamily="34" charset="0"/>
              <a:buChar char="•"/>
            </a:pPr>
            <a:endParaRPr lang="en-US" sz="1800" b="0" u="none" dirty="0"/>
          </a:p>
          <a:p>
            <a:pPr algn="l"/>
            <a:endParaRPr lang="en-US" sz="1800" b="0" u="none" dirty="0"/>
          </a:p>
          <a:p>
            <a:pPr algn="l"/>
            <a:r>
              <a:rPr lang="en-US" sz="1800" b="0" u="none" dirty="0"/>
              <a:t> </a:t>
            </a:r>
          </a:p>
        </p:txBody>
      </p:sp>
      <p:pic>
        <p:nvPicPr>
          <p:cNvPr id="46" name="Picture 45" descr="A picture containing tree, outdoor, water, river&#10;&#10;Description automatically generated">
            <a:extLst>
              <a:ext uri="{FF2B5EF4-FFF2-40B4-BE49-F238E27FC236}">
                <a16:creationId xmlns:a16="http://schemas.microsoft.com/office/drawing/2014/main" id="{A5650306-E33F-EC44-9E4B-11D675E2D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620" y="12618496"/>
            <a:ext cx="3398758" cy="2791473"/>
          </a:xfrm>
          <a:prstGeom prst="rect">
            <a:avLst/>
          </a:prstGeom>
          <a:ln w="25400">
            <a:solidFill>
              <a:schemeClr val="bg1"/>
            </a:solidFill>
          </a:ln>
        </p:spPr>
      </p:pic>
      <p:sp>
        <p:nvSpPr>
          <p:cNvPr id="63" name="TextBox 62">
            <a:extLst>
              <a:ext uri="{FF2B5EF4-FFF2-40B4-BE49-F238E27FC236}">
                <a16:creationId xmlns:a16="http://schemas.microsoft.com/office/drawing/2014/main" id="{958FCB6B-3739-864C-A94C-6B68DC36103E}"/>
              </a:ext>
            </a:extLst>
          </p:cNvPr>
          <p:cNvSpPr txBox="1"/>
          <p:nvPr/>
        </p:nvSpPr>
        <p:spPr>
          <a:xfrm>
            <a:off x="330913" y="4809238"/>
            <a:ext cx="4531463" cy="6609502"/>
          </a:xfrm>
          <a:prstGeom prst="rect">
            <a:avLst/>
          </a:prstGeom>
          <a:noFill/>
        </p:spPr>
        <p:txBody>
          <a:bodyPr wrap="square" rtlCol="0">
            <a:spAutoFit/>
          </a:bodyPr>
          <a:lstStyle/>
          <a:p>
            <a:pPr marL="342900" indent="-342900" fontAlgn="base">
              <a:buFont typeface="Arial" panose="020B0604020202020204" pitchFamily="34" charset="0"/>
              <a:buChar char="•"/>
            </a:pPr>
            <a:r>
              <a:rPr lang="en-US" sz="2150" b="1" dirty="0">
                <a:latin typeface="Calibri" panose="020F0502020204030204" pitchFamily="34" charset="0"/>
                <a:cs typeface="Calibri" panose="020F0502020204030204" pitchFamily="34" charset="0"/>
              </a:rPr>
              <a:t>Increases in rainfall is correlated with increases in active layer depth and permafrost thaw</a:t>
            </a:r>
          </a:p>
          <a:p>
            <a:pPr marL="342900" indent="-342900" fontAlgn="base">
              <a:buFont typeface="Arial" panose="020B0604020202020204" pitchFamily="34" charset="0"/>
              <a:buChar char="•"/>
            </a:pPr>
            <a:r>
              <a:rPr lang="en-US" sz="2150" b="1" dirty="0">
                <a:latin typeface="Calibri" panose="020F0502020204030204" pitchFamily="34" charset="0"/>
                <a:cs typeface="Calibri" panose="020F0502020204030204" pitchFamily="34" charset="0"/>
              </a:rPr>
              <a:t>High precipitation years have a lasting influence on active layer depth</a:t>
            </a:r>
          </a:p>
          <a:p>
            <a:pPr marL="342900" indent="-342900" fontAlgn="base">
              <a:buFont typeface="Arial" panose="020B0604020202020204" pitchFamily="34" charset="0"/>
              <a:buChar char="•"/>
            </a:pPr>
            <a:r>
              <a:rPr lang="en-US" sz="2150" b="1" dirty="0">
                <a:latin typeface="Calibri" panose="020F0502020204030204" pitchFamily="34" charset="0"/>
                <a:cs typeface="Calibri" panose="020F0502020204030204" pitchFamily="34" charset="0"/>
              </a:rPr>
              <a:t>Hydrologic </a:t>
            </a:r>
            <a:r>
              <a:rPr lang="en-US" sz="2150" b="1" dirty="0" err="1">
                <a:latin typeface="Calibri" panose="020F0502020204030204" pitchFamily="34" charset="0"/>
                <a:cs typeface="Calibri" panose="020F0502020204030204" pitchFamily="34" charset="0"/>
              </a:rPr>
              <a:t>flowpaths</a:t>
            </a:r>
            <a:r>
              <a:rPr lang="en-US" sz="2150" b="1" dirty="0">
                <a:latin typeface="Calibri" panose="020F0502020204030204" pitchFamily="34" charset="0"/>
                <a:cs typeface="Calibri" panose="020F0502020204030204" pitchFamily="34" charset="0"/>
              </a:rPr>
              <a:t> shift from shallow organic rich soils to deeper, mineral rich soils, reducing dissolved organic matter (DOM) export and increasing concentrations of nitrate (NO</a:t>
            </a:r>
            <a:r>
              <a:rPr lang="en-US" sz="2150" b="1" baseline="-25000" dirty="0">
                <a:latin typeface="Calibri" panose="020F0502020204030204" pitchFamily="34" charset="0"/>
                <a:cs typeface="Calibri" panose="020F0502020204030204" pitchFamily="34" charset="0"/>
              </a:rPr>
              <a:t>3</a:t>
            </a:r>
            <a:r>
              <a:rPr lang="en-US" sz="2150" b="1" baseline="30000" dirty="0">
                <a:latin typeface="Calibri" panose="020F0502020204030204" pitchFamily="34" charset="0"/>
                <a:cs typeface="Calibri" panose="020F0502020204030204" pitchFamily="34" charset="0"/>
              </a:rPr>
              <a:t>-</a:t>
            </a:r>
            <a:r>
              <a:rPr lang="en-US" sz="2150" dirty="0">
                <a:latin typeface="Calibri" panose="020F0502020204030204" pitchFamily="34" charset="0"/>
                <a:cs typeface="Calibri" panose="020F0502020204030204" pitchFamily="34" charset="0"/>
              </a:rPr>
              <a:t>)</a:t>
            </a:r>
          </a:p>
          <a:p>
            <a:pPr marL="342900" indent="-342900" fontAlgn="base">
              <a:buFont typeface="Arial" panose="020B0604020202020204" pitchFamily="34" charset="0"/>
              <a:buChar char="•"/>
            </a:pPr>
            <a:r>
              <a:rPr lang="en-US" sz="2150" dirty="0">
                <a:solidFill>
                  <a:schemeClr val="bg1"/>
                </a:solidFill>
                <a:latin typeface="Calibri" panose="020F0502020204030204" pitchFamily="34" charset="0"/>
                <a:cs typeface="Calibri" panose="020F0502020204030204" pitchFamily="34" charset="0"/>
              </a:rPr>
              <a:t>Hypothesis: Precipitation promotes solute uptake and leaching, thereby reducing solute storage within catchments and potential for subsequent export</a:t>
            </a:r>
          </a:p>
          <a:p>
            <a:pPr marL="342900" indent="-342900" fontAlgn="base">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endParaRPr lang="en-US" sz="2000" dirty="0"/>
          </a:p>
          <a:p>
            <a:endParaRPr lang="en-US" sz="1800" dirty="0">
              <a:latin typeface="Times New Roman" panose="02020603050405020304" pitchFamily="18" charset="0"/>
              <a:cs typeface="Times New Roman" panose="02020603050405020304" pitchFamily="18" charset="0"/>
            </a:endParaRPr>
          </a:p>
        </p:txBody>
      </p:sp>
      <p:sp>
        <p:nvSpPr>
          <p:cNvPr id="89" name="Rectangle 88">
            <a:extLst>
              <a:ext uri="{FF2B5EF4-FFF2-40B4-BE49-F238E27FC236}">
                <a16:creationId xmlns:a16="http://schemas.microsoft.com/office/drawing/2014/main" id="{4D66344D-BF26-874A-824A-2FFE756770BA}"/>
              </a:ext>
            </a:extLst>
          </p:cNvPr>
          <p:cNvSpPr/>
          <p:nvPr/>
        </p:nvSpPr>
        <p:spPr>
          <a:xfrm>
            <a:off x="7331376" y="20156677"/>
            <a:ext cx="3451839" cy="1496949"/>
          </a:xfrm>
          <a:prstGeom prst="rect">
            <a:avLst/>
          </a:prstGeom>
          <a:solidFill>
            <a:srgbClr val="FFFFFF">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Above:</a:t>
            </a:r>
            <a:r>
              <a:rPr lang="en-US" sz="2400" dirty="0">
                <a:solidFill>
                  <a:schemeClr val="tx1"/>
                </a:solidFill>
              </a:rPr>
              <a:t> Moose Creek (mod PF extent) during baseflow and during storm event</a:t>
            </a:r>
          </a:p>
        </p:txBody>
      </p:sp>
      <p:sp>
        <p:nvSpPr>
          <p:cNvPr id="12" name="TextBox 11">
            <a:extLst>
              <a:ext uri="{FF2B5EF4-FFF2-40B4-BE49-F238E27FC236}">
                <a16:creationId xmlns:a16="http://schemas.microsoft.com/office/drawing/2014/main" id="{9E22D629-44E0-1B40-AE56-F58334C85BEE}"/>
              </a:ext>
            </a:extLst>
          </p:cNvPr>
          <p:cNvSpPr txBox="1"/>
          <p:nvPr/>
        </p:nvSpPr>
        <p:spPr>
          <a:xfrm rot="16200000">
            <a:off x="16325932" y="7407657"/>
            <a:ext cx="47514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t>
            </a:r>
          </a:p>
        </p:txBody>
      </p:sp>
      <p:pic>
        <p:nvPicPr>
          <p:cNvPr id="73" name="Picture 72" descr="A picture containing tree, outdoor, grass, plant&#10;&#10;Description automatically generated">
            <a:extLst>
              <a:ext uri="{FF2B5EF4-FFF2-40B4-BE49-F238E27FC236}">
                <a16:creationId xmlns:a16="http://schemas.microsoft.com/office/drawing/2014/main" id="{FF82D466-7D55-F94C-A252-E5B134124E66}"/>
              </a:ext>
            </a:extLst>
          </p:cNvPr>
          <p:cNvPicPr>
            <a:picLocks noChangeAspect="1"/>
          </p:cNvPicPr>
          <p:nvPr/>
        </p:nvPicPr>
        <p:blipFill>
          <a:blip r:embed="rId6"/>
          <a:stretch>
            <a:fillRect/>
          </a:stretch>
        </p:blipFill>
        <p:spPr>
          <a:xfrm rot="5400000">
            <a:off x="6776479" y="16068919"/>
            <a:ext cx="4497169" cy="3398756"/>
          </a:xfrm>
          <a:prstGeom prst="roundRect">
            <a:avLst>
              <a:gd name="adj" fmla="val 2981"/>
            </a:avLst>
          </a:prstGeom>
          <a:ln w="31750" cap="flat">
            <a:solidFill>
              <a:schemeClr val="bg1"/>
            </a:solidFill>
            <a:round/>
          </a:ln>
          <a:effectLst/>
          <a:scene3d>
            <a:camera prst="orthographicFront"/>
            <a:lightRig rig="threePt" dir="t">
              <a:rot lat="0" lon="0" rev="2700000"/>
            </a:lightRig>
          </a:scene3d>
          <a:sp3d contourW="6350">
            <a:bevelT h="38100"/>
            <a:contourClr>
              <a:srgbClr val="C0C0C0"/>
            </a:contourClr>
          </a:sp3d>
        </p:spPr>
      </p:pic>
      <p:sp>
        <p:nvSpPr>
          <p:cNvPr id="18" name="TextBox 17">
            <a:extLst>
              <a:ext uri="{FF2B5EF4-FFF2-40B4-BE49-F238E27FC236}">
                <a16:creationId xmlns:a16="http://schemas.microsoft.com/office/drawing/2014/main" id="{0628C395-69D2-444F-BBCB-56FA01B8447C}"/>
              </a:ext>
            </a:extLst>
          </p:cNvPr>
          <p:cNvSpPr txBox="1"/>
          <p:nvPr/>
        </p:nvSpPr>
        <p:spPr>
          <a:xfrm>
            <a:off x="1081467" y="1232680"/>
            <a:ext cx="184731" cy="369332"/>
          </a:xfrm>
          <a:prstGeom prst="rect">
            <a:avLst/>
          </a:prstGeom>
          <a:noFill/>
        </p:spPr>
        <p:txBody>
          <a:bodyPr wrap="non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5E033CF-1AB8-4E4C-B7D0-32869E5D1961}"/>
              </a:ext>
            </a:extLst>
          </p:cNvPr>
          <p:cNvSpPr txBox="1"/>
          <p:nvPr/>
        </p:nvSpPr>
        <p:spPr>
          <a:xfrm>
            <a:off x="119935" y="149024"/>
            <a:ext cx="4005498" cy="769441"/>
          </a:xfrm>
          <a:prstGeom prst="rect">
            <a:avLst/>
          </a:prstGeom>
          <a:noFill/>
        </p:spPr>
        <p:txBody>
          <a:bodyPr wrap="square" rtlCol="0">
            <a:spAutoFit/>
          </a:bodyPr>
          <a:lstStyle/>
          <a:p>
            <a:r>
              <a:rPr lang="en-US" sz="4400" dirty="0">
                <a:solidFill>
                  <a:schemeClr val="bg1"/>
                </a:solidFill>
              </a:rPr>
              <a:t>B45J-1750</a:t>
            </a:r>
            <a:endParaRPr lang="en-US" sz="4400" dirty="0">
              <a:solidFill>
                <a:schemeClr val="bg1"/>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81219B0E-A302-FB4A-A9C0-E6107E07BC4D}"/>
              </a:ext>
            </a:extLst>
          </p:cNvPr>
          <p:cNvPicPr>
            <a:picLocks noChangeAspect="1"/>
          </p:cNvPicPr>
          <p:nvPr/>
        </p:nvPicPr>
        <p:blipFill>
          <a:blip r:embed="rId7"/>
          <a:stretch>
            <a:fillRect/>
          </a:stretch>
        </p:blipFill>
        <p:spPr>
          <a:xfrm>
            <a:off x="2616336" y="979253"/>
            <a:ext cx="1630316" cy="1643499"/>
          </a:xfrm>
          <a:prstGeom prst="rect">
            <a:avLst/>
          </a:prstGeom>
        </p:spPr>
      </p:pic>
      <p:pic>
        <p:nvPicPr>
          <p:cNvPr id="49" name="Picture 48">
            <a:extLst>
              <a:ext uri="{FF2B5EF4-FFF2-40B4-BE49-F238E27FC236}">
                <a16:creationId xmlns:a16="http://schemas.microsoft.com/office/drawing/2014/main" id="{19E6A614-7184-D948-A1CD-F4EAC2EB41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00765" y="4991656"/>
            <a:ext cx="5950579" cy="4462934"/>
          </a:xfrm>
          <a:prstGeom prst="rect">
            <a:avLst/>
          </a:prstGeom>
          <a:ln w="25400">
            <a:solidFill>
              <a:schemeClr val="tx1"/>
            </a:solidFill>
          </a:ln>
        </p:spPr>
      </p:pic>
      <p:sp>
        <p:nvSpPr>
          <p:cNvPr id="163" name="Text Placeholder 162"/>
          <p:cNvSpPr>
            <a:spLocks noGrp="1"/>
          </p:cNvSpPr>
          <p:nvPr>
            <p:ph type="body" sz="quarter" idx="22"/>
          </p:nvPr>
        </p:nvSpPr>
        <p:spPr>
          <a:xfrm>
            <a:off x="11123742" y="11713608"/>
            <a:ext cx="10178651" cy="531993"/>
          </a:xfrm>
        </p:spPr>
        <p:txBody>
          <a:bodyPr/>
          <a:lstStyle/>
          <a:p>
            <a:r>
              <a:rPr lang="en-US" u="none" dirty="0">
                <a:solidFill>
                  <a:schemeClr val="tx1"/>
                </a:solidFill>
              </a:rPr>
              <a:t>Hysteresis and Beta Indices</a:t>
            </a:r>
          </a:p>
        </p:txBody>
      </p:sp>
      <p:sp>
        <p:nvSpPr>
          <p:cNvPr id="58" name="TextBox 57">
            <a:extLst>
              <a:ext uri="{FF2B5EF4-FFF2-40B4-BE49-F238E27FC236}">
                <a16:creationId xmlns:a16="http://schemas.microsoft.com/office/drawing/2014/main" id="{3356D816-00A3-0440-BA0A-8D5E18D67A0C}"/>
              </a:ext>
            </a:extLst>
          </p:cNvPr>
          <p:cNvSpPr txBox="1"/>
          <p:nvPr/>
        </p:nvSpPr>
        <p:spPr>
          <a:xfrm>
            <a:off x="11630206" y="12139892"/>
            <a:ext cx="10257727" cy="334450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Hysteresis</a:t>
            </a:r>
            <a:r>
              <a:rPr lang="en-US" sz="2300" b="1" dirty="0"/>
              <a:t>: Differences in the concentration-discharge relationship between the rising and falling limbs of a storm indicating transport vs. storage limitation</a:t>
            </a:r>
          </a:p>
          <a:p>
            <a:pPr marL="342900" indent="-342900">
              <a:buFont typeface="Arial" panose="020B0604020202020204" pitchFamily="34" charset="0"/>
              <a:buChar char="•"/>
            </a:pPr>
            <a:r>
              <a:rPr lang="en-US" sz="2300" b="1" dirty="0"/>
              <a:t>Beta: C-Q slope of the rising limb to indicate flushing or dilution</a:t>
            </a:r>
          </a:p>
          <a:p>
            <a:pPr marL="342900" indent="-342900">
              <a:buFont typeface="Arial" panose="020B0604020202020204" pitchFamily="34" charset="0"/>
              <a:buChar char="•"/>
            </a:pPr>
            <a:r>
              <a:rPr lang="en-US" sz="2300" b="1" dirty="0"/>
              <a:t>Little evidence of storm-scale patterns across PF extent for </a:t>
            </a:r>
            <a:r>
              <a:rPr lang="en-US" sz="2300" b="1" dirty="0" err="1"/>
              <a:t>fDOM</a:t>
            </a:r>
            <a:endParaRPr lang="en-US" sz="2300" b="1" dirty="0"/>
          </a:p>
          <a:p>
            <a:pPr marL="342900" indent="-342900">
              <a:buFont typeface="Arial" panose="020B0604020202020204" pitchFamily="34" charset="0"/>
              <a:buChar char="•"/>
            </a:pPr>
            <a:r>
              <a:rPr lang="en-US" sz="2300" b="1" dirty="0"/>
              <a:t>Switch from flushing to diluting throughout the season for NO</a:t>
            </a:r>
            <a:r>
              <a:rPr lang="en-US" sz="2300" b="1" baseline="-25000" dirty="0"/>
              <a:t>3</a:t>
            </a:r>
            <a:r>
              <a:rPr lang="en-US" sz="2300" b="1" baseline="30000" dirty="0"/>
              <a:t>-</a:t>
            </a:r>
            <a:endParaRPr lang="en-US" sz="2300" b="1" dirty="0"/>
          </a:p>
          <a:p>
            <a:endParaRPr lang="en-US" sz="2300" b="1" baseline="30000" dirty="0"/>
          </a:p>
          <a:p>
            <a:pPr marL="342900" indent="-342900">
              <a:buFont typeface="Arial" panose="020B0604020202020204" pitchFamily="34" charset="0"/>
              <a:buChar char="•"/>
            </a:pPr>
            <a:endParaRPr lang="en-US" sz="2400" baseline="30000" dirty="0"/>
          </a:p>
          <a:p>
            <a:pPr marL="342900" indent="-342900">
              <a:buFont typeface="Arial" panose="020B0604020202020204" pitchFamily="34" charset="0"/>
              <a:buChar char="•"/>
            </a:pPr>
            <a:endParaRPr lang="en-US" sz="2400" baseline="30000" dirty="0"/>
          </a:p>
          <a:p>
            <a:pPr marL="342900" indent="-342900">
              <a:buFont typeface="Arial" panose="020B0604020202020204" pitchFamily="34" charset="0"/>
              <a:buChar char="•"/>
            </a:pPr>
            <a:endParaRPr lang="en-US" sz="2400" dirty="0"/>
          </a:p>
          <a:p>
            <a:endParaRPr lang="en-US" sz="2400" dirty="0"/>
          </a:p>
        </p:txBody>
      </p:sp>
      <p:sp>
        <p:nvSpPr>
          <p:cNvPr id="82" name="Rectangle 81">
            <a:extLst>
              <a:ext uri="{FF2B5EF4-FFF2-40B4-BE49-F238E27FC236}">
                <a16:creationId xmlns:a16="http://schemas.microsoft.com/office/drawing/2014/main" id="{8CE99A81-FF47-7B4D-9C62-ECAA2F66BD5C}"/>
              </a:ext>
            </a:extLst>
          </p:cNvPr>
          <p:cNvSpPr/>
          <p:nvPr/>
        </p:nvSpPr>
        <p:spPr>
          <a:xfrm>
            <a:off x="20667692" y="7265574"/>
            <a:ext cx="868452" cy="2083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9" name="Group 178">
            <a:extLst>
              <a:ext uri="{FF2B5EF4-FFF2-40B4-BE49-F238E27FC236}">
                <a16:creationId xmlns:a16="http://schemas.microsoft.com/office/drawing/2014/main" id="{3BBDFFE2-D60A-B94D-9CB1-F9C065A353D3}"/>
              </a:ext>
            </a:extLst>
          </p:cNvPr>
          <p:cNvGrpSpPr/>
          <p:nvPr/>
        </p:nvGrpSpPr>
        <p:grpSpPr>
          <a:xfrm>
            <a:off x="11681211" y="3802249"/>
            <a:ext cx="10058400" cy="7836079"/>
            <a:chOff x="11412591" y="3865398"/>
            <a:chExt cx="10058400" cy="7836079"/>
          </a:xfrm>
        </p:grpSpPr>
        <p:pic>
          <p:nvPicPr>
            <p:cNvPr id="54" name="Picture 53">
              <a:extLst>
                <a:ext uri="{FF2B5EF4-FFF2-40B4-BE49-F238E27FC236}">
                  <a16:creationId xmlns:a16="http://schemas.microsoft.com/office/drawing/2014/main" id="{DC172A8A-6DCC-1848-AD72-E503F03A7D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12591" y="3865398"/>
              <a:ext cx="10058400" cy="7772400"/>
            </a:xfrm>
            <a:prstGeom prst="rect">
              <a:avLst/>
            </a:prstGeom>
          </p:spPr>
        </p:pic>
        <p:grpSp>
          <p:nvGrpSpPr>
            <p:cNvPr id="131" name="Group 130">
              <a:extLst>
                <a:ext uri="{FF2B5EF4-FFF2-40B4-BE49-F238E27FC236}">
                  <a16:creationId xmlns:a16="http://schemas.microsoft.com/office/drawing/2014/main" id="{4D56C56B-4875-BF47-A9E0-201C5679980F}"/>
                </a:ext>
              </a:extLst>
            </p:cNvPr>
            <p:cNvGrpSpPr/>
            <p:nvPr/>
          </p:nvGrpSpPr>
          <p:grpSpPr>
            <a:xfrm>
              <a:off x="12194871" y="11194765"/>
              <a:ext cx="3828146" cy="506712"/>
              <a:chOff x="12135755" y="6271546"/>
              <a:chExt cx="3828146" cy="506712"/>
            </a:xfrm>
          </p:grpSpPr>
          <p:sp>
            <p:nvSpPr>
              <p:cNvPr id="132" name="Rectangle 131">
                <a:extLst>
                  <a:ext uri="{FF2B5EF4-FFF2-40B4-BE49-F238E27FC236}">
                    <a16:creationId xmlns:a16="http://schemas.microsoft.com/office/drawing/2014/main" id="{0574475F-23DE-1F4B-80FA-9C12CE6D4AB5}"/>
                  </a:ext>
                </a:extLst>
              </p:cNvPr>
              <p:cNvSpPr/>
              <p:nvPr/>
            </p:nvSpPr>
            <p:spPr>
              <a:xfrm>
                <a:off x="12135755" y="6271546"/>
                <a:ext cx="3828146" cy="26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French  Moose    Poker  Stuart    Vault</a:t>
                </a:r>
              </a:p>
            </p:txBody>
          </p:sp>
          <p:sp>
            <p:nvSpPr>
              <p:cNvPr id="133" name="TextBox 132">
                <a:extLst>
                  <a:ext uri="{FF2B5EF4-FFF2-40B4-BE49-F238E27FC236}">
                    <a16:creationId xmlns:a16="http://schemas.microsoft.com/office/drawing/2014/main" id="{27AFE4A1-8539-2B48-B427-29F8AAA3A0E3}"/>
                  </a:ext>
                </a:extLst>
              </p:cNvPr>
              <p:cNvSpPr txBox="1"/>
              <p:nvPr/>
            </p:nvSpPr>
            <p:spPr>
              <a:xfrm>
                <a:off x="12148232" y="6462600"/>
                <a:ext cx="868452"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Mod PF</a:t>
                </a:r>
              </a:p>
            </p:txBody>
          </p:sp>
          <p:sp>
            <p:nvSpPr>
              <p:cNvPr id="134" name="TextBox 133">
                <a:extLst>
                  <a:ext uri="{FF2B5EF4-FFF2-40B4-BE49-F238E27FC236}">
                    <a16:creationId xmlns:a16="http://schemas.microsoft.com/office/drawing/2014/main" id="{986EEFD1-DE9D-0447-9771-0DC644EE9511}"/>
                  </a:ext>
                </a:extLst>
              </p:cNvPr>
              <p:cNvSpPr txBox="1"/>
              <p:nvPr/>
            </p:nvSpPr>
            <p:spPr>
              <a:xfrm>
                <a:off x="13687788" y="6468094"/>
                <a:ext cx="729345"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Low PF</a:t>
                </a:r>
              </a:p>
            </p:txBody>
          </p:sp>
          <p:sp>
            <p:nvSpPr>
              <p:cNvPr id="135" name="TextBox 134">
                <a:extLst>
                  <a:ext uri="{FF2B5EF4-FFF2-40B4-BE49-F238E27FC236}">
                    <a16:creationId xmlns:a16="http://schemas.microsoft.com/office/drawing/2014/main" id="{63D2E0F4-1786-8D4B-8199-D07B2198B7C3}"/>
                  </a:ext>
                </a:extLst>
              </p:cNvPr>
              <p:cNvSpPr txBox="1"/>
              <p:nvPr/>
            </p:nvSpPr>
            <p:spPr>
              <a:xfrm>
                <a:off x="14371368" y="6470481"/>
                <a:ext cx="729345"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High PF</a:t>
                </a:r>
              </a:p>
            </p:txBody>
          </p:sp>
          <p:sp>
            <p:nvSpPr>
              <p:cNvPr id="136" name="TextBox 135">
                <a:extLst>
                  <a:ext uri="{FF2B5EF4-FFF2-40B4-BE49-F238E27FC236}">
                    <a16:creationId xmlns:a16="http://schemas.microsoft.com/office/drawing/2014/main" id="{32634DD5-D40B-ED40-83CB-EB9D9DAB854F}"/>
                  </a:ext>
                </a:extLst>
              </p:cNvPr>
              <p:cNvSpPr txBox="1"/>
              <p:nvPr/>
            </p:nvSpPr>
            <p:spPr>
              <a:xfrm>
                <a:off x="15102653" y="6463963"/>
                <a:ext cx="729345"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High PF</a:t>
                </a:r>
              </a:p>
            </p:txBody>
          </p:sp>
          <p:sp>
            <p:nvSpPr>
              <p:cNvPr id="137" name="TextBox 136">
                <a:extLst>
                  <a:ext uri="{FF2B5EF4-FFF2-40B4-BE49-F238E27FC236}">
                    <a16:creationId xmlns:a16="http://schemas.microsoft.com/office/drawing/2014/main" id="{6BE861FE-C016-0F4F-A98F-DA7686BA06F7}"/>
                  </a:ext>
                </a:extLst>
              </p:cNvPr>
              <p:cNvSpPr txBox="1"/>
              <p:nvPr/>
            </p:nvSpPr>
            <p:spPr>
              <a:xfrm>
                <a:off x="12879517" y="6460852"/>
                <a:ext cx="868452"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Mod PF</a:t>
                </a:r>
              </a:p>
            </p:txBody>
          </p:sp>
        </p:grpSp>
        <p:grpSp>
          <p:nvGrpSpPr>
            <p:cNvPr id="145" name="Group 144">
              <a:extLst>
                <a:ext uri="{FF2B5EF4-FFF2-40B4-BE49-F238E27FC236}">
                  <a16:creationId xmlns:a16="http://schemas.microsoft.com/office/drawing/2014/main" id="{CD1D6C23-782F-9944-9DAF-63598DF821CA}"/>
                </a:ext>
              </a:extLst>
            </p:cNvPr>
            <p:cNvGrpSpPr/>
            <p:nvPr/>
          </p:nvGrpSpPr>
          <p:grpSpPr>
            <a:xfrm>
              <a:off x="16759070" y="8593283"/>
              <a:ext cx="3828146" cy="506712"/>
              <a:chOff x="12135755" y="6271546"/>
              <a:chExt cx="3828146" cy="506712"/>
            </a:xfrm>
          </p:grpSpPr>
          <p:sp>
            <p:nvSpPr>
              <p:cNvPr id="146" name="Rectangle 145">
                <a:extLst>
                  <a:ext uri="{FF2B5EF4-FFF2-40B4-BE49-F238E27FC236}">
                    <a16:creationId xmlns:a16="http://schemas.microsoft.com/office/drawing/2014/main" id="{C7793EF5-525B-D144-BF74-2F473E1D2EF4}"/>
                  </a:ext>
                </a:extLst>
              </p:cNvPr>
              <p:cNvSpPr/>
              <p:nvPr/>
            </p:nvSpPr>
            <p:spPr>
              <a:xfrm>
                <a:off x="12135755" y="6271546"/>
                <a:ext cx="3828146" cy="26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French  Moose    Poker  Stuart    Vault</a:t>
                </a:r>
              </a:p>
            </p:txBody>
          </p:sp>
          <p:sp>
            <p:nvSpPr>
              <p:cNvPr id="147" name="TextBox 146">
                <a:extLst>
                  <a:ext uri="{FF2B5EF4-FFF2-40B4-BE49-F238E27FC236}">
                    <a16:creationId xmlns:a16="http://schemas.microsoft.com/office/drawing/2014/main" id="{293C81DF-B0E5-E442-A775-3DCAC59DEEBB}"/>
                  </a:ext>
                </a:extLst>
              </p:cNvPr>
              <p:cNvSpPr txBox="1"/>
              <p:nvPr/>
            </p:nvSpPr>
            <p:spPr>
              <a:xfrm>
                <a:off x="12148232" y="6462600"/>
                <a:ext cx="868452"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Mod PF</a:t>
                </a:r>
              </a:p>
            </p:txBody>
          </p:sp>
          <p:sp>
            <p:nvSpPr>
              <p:cNvPr id="148" name="TextBox 147">
                <a:extLst>
                  <a:ext uri="{FF2B5EF4-FFF2-40B4-BE49-F238E27FC236}">
                    <a16:creationId xmlns:a16="http://schemas.microsoft.com/office/drawing/2014/main" id="{D30352AC-A202-2242-81E3-738956C52C30}"/>
                  </a:ext>
                </a:extLst>
              </p:cNvPr>
              <p:cNvSpPr txBox="1"/>
              <p:nvPr/>
            </p:nvSpPr>
            <p:spPr>
              <a:xfrm>
                <a:off x="13687788" y="6468094"/>
                <a:ext cx="729345"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Low PF</a:t>
                </a:r>
              </a:p>
            </p:txBody>
          </p:sp>
          <p:sp>
            <p:nvSpPr>
              <p:cNvPr id="149" name="TextBox 148">
                <a:extLst>
                  <a:ext uri="{FF2B5EF4-FFF2-40B4-BE49-F238E27FC236}">
                    <a16:creationId xmlns:a16="http://schemas.microsoft.com/office/drawing/2014/main" id="{B0F50E29-EDDA-EC4A-9ACE-33DE6DED4D54}"/>
                  </a:ext>
                </a:extLst>
              </p:cNvPr>
              <p:cNvSpPr txBox="1"/>
              <p:nvPr/>
            </p:nvSpPr>
            <p:spPr>
              <a:xfrm>
                <a:off x="14371368" y="6470481"/>
                <a:ext cx="729345"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High PF</a:t>
                </a:r>
              </a:p>
            </p:txBody>
          </p:sp>
          <p:sp>
            <p:nvSpPr>
              <p:cNvPr id="150" name="TextBox 149">
                <a:extLst>
                  <a:ext uri="{FF2B5EF4-FFF2-40B4-BE49-F238E27FC236}">
                    <a16:creationId xmlns:a16="http://schemas.microsoft.com/office/drawing/2014/main" id="{1E1DACA9-2860-7142-BC97-082692DCDF18}"/>
                  </a:ext>
                </a:extLst>
              </p:cNvPr>
              <p:cNvSpPr txBox="1"/>
              <p:nvPr/>
            </p:nvSpPr>
            <p:spPr>
              <a:xfrm>
                <a:off x="15102653" y="6463963"/>
                <a:ext cx="729345"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High PF</a:t>
                </a:r>
              </a:p>
            </p:txBody>
          </p:sp>
          <p:sp>
            <p:nvSpPr>
              <p:cNvPr id="151" name="TextBox 150">
                <a:extLst>
                  <a:ext uri="{FF2B5EF4-FFF2-40B4-BE49-F238E27FC236}">
                    <a16:creationId xmlns:a16="http://schemas.microsoft.com/office/drawing/2014/main" id="{F38E23AF-3D66-8C4C-9484-A9DE94A5ACB6}"/>
                  </a:ext>
                </a:extLst>
              </p:cNvPr>
              <p:cNvSpPr txBox="1"/>
              <p:nvPr/>
            </p:nvSpPr>
            <p:spPr>
              <a:xfrm>
                <a:off x="12879517" y="6460852"/>
                <a:ext cx="868452"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Mod PF</a:t>
                </a:r>
              </a:p>
            </p:txBody>
          </p:sp>
        </p:grpSp>
        <p:pic>
          <p:nvPicPr>
            <p:cNvPr id="81" name="Picture 80" descr="Shape&#10;&#10;Description automatically generated with low confidence">
              <a:extLst>
                <a:ext uri="{FF2B5EF4-FFF2-40B4-BE49-F238E27FC236}">
                  <a16:creationId xmlns:a16="http://schemas.microsoft.com/office/drawing/2014/main" id="{46EB06AB-885A-FF42-89AE-5E7A05275E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40262" y="9042901"/>
              <a:ext cx="762000" cy="850900"/>
            </a:xfrm>
            <a:prstGeom prst="rect">
              <a:avLst/>
            </a:prstGeom>
          </p:spPr>
        </p:pic>
        <p:sp>
          <p:nvSpPr>
            <p:cNvPr id="34" name="TextBox 33">
              <a:extLst>
                <a:ext uri="{FF2B5EF4-FFF2-40B4-BE49-F238E27FC236}">
                  <a16:creationId xmlns:a16="http://schemas.microsoft.com/office/drawing/2014/main" id="{C225848D-A396-4040-9B90-ADFD38915F39}"/>
                </a:ext>
              </a:extLst>
            </p:cNvPr>
            <p:cNvSpPr txBox="1"/>
            <p:nvPr/>
          </p:nvSpPr>
          <p:spPr>
            <a:xfrm>
              <a:off x="17085858" y="9727267"/>
              <a:ext cx="4305300" cy="1569660"/>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Stream concentrations of NO</a:t>
              </a:r>
              <a:r>
                <a:rPr lang="en-US" sz="2400" b="1" baseline="-25000" dirty="0">
                  <a:latin typeface="Calibri" panose="020F0502020204030204" pitchFamily="34" charset="0"/>
                  <a:cs typeface="Calibri" panose="020F0502020204030204" pitchFamily="34" charset="0"/>
                </a:rPr>
                <a:t>3</a:t>
              </a:r>
              <a:r>
                <a:rPr lang="en-US" sz="2400" b="1" baseline="300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fDOM</a:t>
              </a:r>
              <a:r>
                <a:rPr lang="en-US" sz="2400" b="1" dirty="0">
                  <a:latin typeface="Calibri" panose="020F0502020204030204" pitchFamily="34" charset="0"/>
                  <a:cs typeface="Calibri" panose="020F0502020204030204" pitchFamily="34" charset="0"/>
                </a:rPr>
                <a:t>, SPC,  and Turbidity were not significantly different from 2019 and 2020 </a:t>
              </a:r>
            </a:p>
          </p:txBody>
        </p:sp>
      </p:grpSp>
      <p:sp>
        <p:nvSpPr>
          <p:cNvPr id="83" name="TextBox 82">
            <a:extLst>
              <a:ext uri="{FF2B5EF4-FFF2-40B4-BE49-F238E27FC236}">
                <a16:creationId xmlns:a16="http://schemas.microsoft.com/office/drawing/2014/main" id="{7D03F547-A40F-BF4B-A547-5BE06351B043}"/>
              </a:ext>
            </a:extLst>
          </p:cNvPr>
          <p:cNvSpPr txBox="1"/>
          <p:nvPr/>
        </p:nvSpPr>
        <p:spPr>
          <a:xfrm>
            <a:off x="11412591" y="3234072"/>
            <a:ext cx="9320365" cy="492443"/>
          </a:xfrm>
          <a:prstGeom prst="rect">
            <a:avLst/>
          </a:prstGeom>
          <a:noFill/>
        </p:spPr>
        <p:txBody>
          <a:bodyPr wrap="square" rtlCol="0">
            <a:spAutoFit/>
          </a:bodyPr>
          <a:lstStyle/>
          <a:p>
            <a:r>
              <a:rPr lang="en-US" sz="2600" b="1" dirty="0">
                <a:latin typeface="Calibri" panose="020F0502020204030204" pitchFamily="34" charset="0"/>
                <a:cs typeface="Calibri" panose="020F0502020204030204" pitchFamily="34" charset="0"/>
              </a:rPr>
              <a:t>Stream solute concentrations and discharge across 2019 and 2020 </a:t>
            </a:r>
          </a:p>
        </p:txBody>
      </p:sp>
      <p:pic>
        <p:nvPicPr>
          <p:cNvPr id="178" name="Picture 177" descr="A picture containing sky, grass, outdoor, mountain&#10;&#10;Description automatically generated">
            <a:extLst>
              <a:ext uri="{FF2B5EF4-FFF2-40B4-BE49-F238E27FC236}">
                <a16:creationId xmlns:a16="http://schemas.microsoft.com/office/drawing/2014/main" id="{05F64238-A8BF-8844-9EDD-101479F715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65347" y="19857157"/>
            <a:ext cx="10628509" cy="1900814"/>
          </a:xfrm>
          <a:prstGeom prst="rect">
            <a:avLst/>
          </a:prstGeom>
        </p:spPr>
      </p:pic>
      <p:pic>
        <p:nvPicPr>
          <p:cNvPr id="189" name="Picture 188">
            <a:extLst>
              <a:ext uri="{FF2B5EF4-FFF2-40B4-BE49-F238E27FC236}">
                <a16:creationId xmlns:a16="http://schemas.microsoft.com/office/drawing/2014/main" id="{BB4704DF-990A-504A-AB92-AE3081D024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46155" y="3130132"/>
            <a:ext cx="10729416" cy="3657600"/>
          </a:xfrm>
          <a:prstGeom prst="rect">
            <a:avLst/>
          </a:prstGeom>
          <a:ln w="25400">
            <a:solidFill>
              <a:schemeClr val="tx1"/>
            </a:solidFill>
          </a:ln>
        </p:spPr>
      </p:pic>
      <p:sp>
        <p:nvSpPr>
          <p:cNvPr id="190" name="Rectangle 189">
            <a:extLst>
              <a:ext uri="{FF2B5EF4-FFF2-40B4-BE49-F238E27FC236}">
                <a16:creationId xmlns:a16="http://schemas.microsoft.com/office/drawing/2014/main" id="{05A103F1-BD13-574E-AD71-3AB3D8323E7A}"/>
              </a:ext>
            </a:extLst>
          </p:cNvPr>
          <p:cNvSpPr/>
          <p:nvPr/>
        </p:nvSpPr>
        <p:spPr>
          <a:xfrm>
            <a:off x="22029832" y="6897352"/>
            <a:ext cx="10729416" cy="1561556"/>
          </a:xfrm>
          <a:prstGeom prst="rect">
            <a:avLst/>
          </a:prstGeom>
          <a:solidFill>
            <a:srgbClr val="FFFFFF">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b="1" dirty="0">
                <a:solidFill>
                  <a:schemeClr val="tx1"/>
                </a:solidFill>
              </a:rPr>
              <a:t>Poker Creek (low PF extent) displays sustained elevated concentration of NO</a:t>
            </a:r>
            <a:r>
              <a:rPr lang="en-US" sz="2400" b="1" baseline="-25000" dirty="0">
                <a:solidFill>
                  <a:schemeClr val="tx1"/>
                </a:solidFill>
              </a:rPr>
              <a:t>3</a:t>
            </a:r>
            <a:r>
              <a:rPr lang="en-US" sz="2400" b="1" baseline="30000" dirty="0">
                <a:solidFill>
                  <a:schemeClr val="tx1"/>
                </a:solidFill>
              </a:rPr>
              <a:t>-</a:t>
            </a:r>
            <a:r>
              <a:rPr lang="en-US" sz="2400" b="1" dirty="0">
                <a:solidFill>
                  <a:schemeClr val="tx1"/>
                </a:solidFill>
              </a:rPr>
              <a:t> triggered by storm events </a:t>
            </a:r>
          </a:p>
          <a:p>
            <a:pPr marL="342900" indent="-342900">
              <a:buFont typeface="Arial" panose="020B0604020202020204" pitchFamily="34" charset="0"/>
              <a:buChar char="•"/>
            </a:pPr>
            <a:r>
              <a:rPr lang="en-US" sz="2400" b="1" dirty="0">
                <a:solidFill>
                  <a:schemeClr val="tx1"/>
                </a:solidFill>
              </a:rPr>
              <a:t>Stuart Creek (high PF extent) displays flushing of </a:t>
            </a:r>
            <a:r>
              <a:rPr lang="en-US" sz="2400" b="1" dirty="0" err="1">
                <a:solidFill>
                  <a:schemeClr val="tx1"/>
                </a:solidFill>
              </a:rPr>
              <a:t>fDOM</a:t>
            </a:r>
            <a:r>
              <a:rPr lang="en-US" sz="2400" b="1" dirty="0">
                <a:solidFill>
                  <a:schemeClr val="tx1"/>
                </a:solidFill>
              </a:rPr>
              <a:t> during storms</a:t>
            </a:r>
          </a:p>
        </p:txBody>
      </p:sp>
      <p:sp>
        <p:nvSpPr>
          <p:cNvPr id="191" name="TextBox 190">
            <a:extLst>
              <a:ext uri="{FF2B5EF4-FFF2-40B4-BE49-F238E27FC236}">
                <a16:creationId xmlns:a16="http://schemas.microsoft.com/office/drawing/2014/main" id="{C861E291-5B6E-454D-8D00-8F279A47C5A6}"/>
              </a:ext>
            </a:extLst>
          </p:cNvPr>
          <p:cNvSpPr txBox="1"/>
          <p:nvPr/>
        </p:nvSpPr>
        <p:spPr>
          <a:xfrm>
            <a:off x="4763486" y="9429231"/>
            <a:ext cx="7106440"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Total precipitation is increasing</a:t>
            </a: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Increasingly temporal variability in precipitation</a:t>
            </a:r>
          </a:p>
        </p:txBody>
      </p:sp>
      <p:pic>
        <p:nvPicPr>
          <p:cNvPr id="1025" name="Picture 1024">
            <a:extLst>
              <a:ext uri="{FF2B5EF4-FFF2-40B4-BE49-F238E27FC236}">
                <a16:creationId xmlns:a16="http://schemas.microsoft.com/office/drawing/2014/main" id="{124C7C7C-3697-D84C-A508-7C11F4AFAA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0098" y="12211505"/>
            <a:ext cx="7296184" cy="9442121"/>
          </a:xfrm>
          <a:prstGeom prst="rect">
            <a:avLst/>
          </a:prstGeom>
        </p:spPr>
      </p:pic>
      <p:grpSp>
        <p:nvGrpSpPr>
          <p:cNvPr id="1027" name="Group 1026">
            <a:extLst>
              <a:ext uri="{FF2B5EF4-FFF2-40B4-BE49-F238E27FC236}">
                <a16:creationId xmlns:a16="http://schemas.microsoft.com/office/drawing/2014/main" id="{8677DAC5-F13B-9849-AE69-9EF8C2558992}"/>
              </a:ext>
            </a:extLst>
          </p:cNvPr>
          <p:cNvGrpSpPr/>
          <p:nvPr/>
        </p:nvGrpSpPr>
        <p:grpSpPr>
          <a:xfrm>
            <a:off x="850886" y="17340267"/>
            <a:ext cx="1560133" cy="776341"/>
            <a:chOff x="1081467" y="16802255"/>
            <a:chExt cx="1560133" cy="776341"/>
          </a:xfrm>
        </p:grpSpPr>
        <p:pic>
          <p:nvPicPr>
            <p:cNvPr id="14" name="Graphic 13" descr="Marker with solid fill">
              <a:extLst>
                <a:ext uri="{FF2B5EF4-FFF2-40B4-BE49-F238E27FC236}">
                  <a16:creationId xmlns:a16="http://schemas.microsoft.com/office/drawing/2014/main" id="{01FB921C-5A1C-C64F-9B41-29F8E86E233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1467" y="16802255"/>
              <a:ext cx="681866" cy="681866"/>
            </a:xfrm>
            <a:prstGeom prst="rect">
              <a:avLst/>
            </a:prstGeom>
          </p:spPr>
        </p:pic>
        <p:sp>
          <p:nvSpPr>
            <p:cNvPr id="15" name="TextBox 14">
              <a:extLst>
                <a:ext uri="{FF2B5EF4-FFF2-40B4-BE49-F238E27FC236}">
                  <a16:creationId xmlns:a16="http://schemas.microsoft.com/office/drawing/2014/main" id="{DA80176A-4F3B-144E-B796-D56C6D76253F}"/>
                </a:ext>
              </a:extLst>
            </p:cNvPr>
            <p:cNvSpPr txBox="1"/>
            <p:nvPr/>
          </p:nvSpPr>
          <p:spPr>
            <a:xfrm>
              <a:off x="1552103" y="17209264"/>
              <a:ext cx="1089497" cy="369332"/>
            </a:xfrm>
            <a:prstGeom prst="rect">
              <a:avLst/>
            </a:prstGeom>
            <a:solidFill>
              <a:schemeClr val="bg1">
                <a:alpha val="46000"/>
              </a:schemeClr>
            </a:solidFill>
            <a:ln>
              <a:noFill/>
            </a:ln>
          </p:spPr>
          <p:txBody>
            <a:bodyPr wrap="square" rtlCol="0">
              <a:spAutoFit/>
            </a:bodyPr>
            <a:lstStyle/>
            <a:p>
              <a:r>
                <a:rPr lang="en-US" sz="1800" dirty="0">
                  <a:latin typeface="Times New Roman" panose="02020603050405020304" pitchFamily="18" charset="0"/>
                  <a:cs typeface="Times New Roman" panose="02020603050405020304" pitchFamily="18" charset="0"/>
                </a:rPr>
                <a:t>Fairbanks</a:t>
              </a:r>
            </a:p>
          </p:txBody>
        </p:sp>
      </p:grpSp>
      <p:sp>
        <p:nvSpPr>
          <p:cNvPr id="1028" name="Rectangle 1027">
            <a:extLst>
              <a:ext uri="{FF2B5EF4-FFF2-40B4-BE49-F238E27FC236}">
                <a16:creationId xmlns:a16="http://schemas.microsoft.com/office/drawing/2014/main" id="{CF904293-D682-C34D-B42A-21205B040E5E}"/>
              </a:ext>
            </a:extLst>
          </p:cNvPr>
          <p:cNvSpPr/>
          <p:nvPr/>
        </p:nvSpPr>
        <p:spPr>
          <a:xfrm>
            <a:off x="330913" y="20966347"/>
            <a:ext cx="6797346" cy="664476"/>
          </a:xfrm>
          <a:prstGeom prst="rect">
            <a:avLst/>
          </a:prstGeom>
          <a:solidFill>
            <a:srgbClr val="FFFFFF">
              <a:alpha val="4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Above:</a:t>
            </a:r>
            <a:r>
              <a:rPr lang="en-US" sz="2400" dirty="0">
                <a:solidFill>
                  <a:schemeClr val="tx1"/>
                </a:solidFill>
              </a:rPr>
              <a:t> Satellite imagery of our 5 study sites</a:t>
            </a:r>
            <a:endParaRPr lang="en-US" sz="2400" dirty="0"/>
          </a:p>
        </p:txBody>
      </p:sp>
      <p:sp>
        <p:nvSpPr>
          <p:cNvPr id="1029" name="Rectangle 1028">
            <a:extLst>
              <a:ext uri="{FF2B5EF4-FFF2-40B4-BE49-F238E27FC236}">
                <a16:creationId xmlns:a16="http://schemas.microsoft.com/office/drawing/2014/main" id="{3A38452B-6B3D-9A48-A2AE-089A5C9BF228}"/>
              </a:ext>
            </a:extLst>
          </p:cNvPr>
          <p:cNvSpPr/>
          <p:nvPr/>
        </p:nvSpPr>
        <p:spPr>
          <a:xfrm>
            <a:off x="12286470" y="6032525"/>
            <a:ext cx="3577299" cy="2394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176DC249-A240-0649-860B-2CF3C021EC1B}"/>
              </a:ext>
            </a:extLst>
          </p:cNvPr>
          <p:cNvSpPr/>
          <p:nvPr/>
        </p:nvSpPr>
        <p:spPr>
          <a:xfrm>
            <a:off x="16836556" y="6006985"/>
            <a:ext cx="3577299" cy="2394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9C430DDA-B1E8-EA41-A547-26C766666B35}"/>
              </a:ext>
            </a:extLst>
          </p:cNvPr>
          <p:cNvSpPr/>
          <p:nvPr/>
        </p:nvSpPr>
        <p:spPr>
          <a:xfrm>
            <a:off x="12238107" y="8620935"/>
            <a:ext cx="3577299" cy="2394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1030" descr="Chart, scatter chart&#10;&#10;Description automatically generated">
            <a:extLst>
              <a:ext uri="{FF2B5EF4-FFF2-40B4-BE49-F238E27FC236}">
                <a16:creationId xmlns:a16="http://schemas.microsoft.com/office/drawing/2014/main" id="{F0374091-F63D-9A42-A077-CB5AE2D6C0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681211" y="14219104"/>
            <a:ext cx="9608241" cy="7407234"/>
          </a:xfrm>
          <a:prstGeom prst="rect">
            <a:avLst/>
          </a:prstGeom>
          <a:ln w="25400">
            <a:solidFill>
              <a:schemeClr val="tx1"/>
            </a:solidFill>
          </a:ln>
        </p:spPr>
      </p:pic>
      <p:sp>
        <p:nvSpPr>
          <p:cNvPr id="1032" name="Rectangle 1031">
            <a:extLst>
              <a:ext uri="{FF2B5EF4-FFF2-40B4-BE49-F238E27FC236}">
                <a16:creationId xmlns:a16="http://schemas.microsoft.com/office/drawing/2014/main" id="{778DC647-EA46-1B45-8B09-8C47EEDDCEA1}"/>
              </a:ext>
            </a:extLst>
          </p:cNvPr>
          <p:cNvSpPr/>
          <p:nvPr/>
        </p:nvSpPr>
        <p:spPr>
          <a:xfrm>
            <a:off x="20971052" y="6499747"/>
            <a:ext cx="786015" cy="22210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 Placeholder 162">
            <a:extLst>
              <a:ext uri="{FF2B5EF4-FFF2-40B4-BE49-F238E27FC236}">
                <a16:creationId xmlns:a16="http://schemas.microsoft.com/office/drawing/2014/main" id="{03CCA801-7D02-8D4E-B0C4-FC6275815E6F}"/>
              </a:ext>
            </a:extLst>
          </p:cNvPr>
          <p:cNvSpPr txBox="1">
            <a:spLocks/>
          </p:cNvSpPr>
          <p:nvPr/>
        </p:nvSpPr>
        <p:spPr>
          <a:xfrm>
            <a:off x="22522795" y="8620935"/>
            <a:ext cx="10178651" cy="993658"/>
          </a:xfrm>
          <a:prstGeom prst="rect">
            <a:avLst/>
          </a:prstGeom>
          <a:noFill/>
        </p:spPr>
        <p:txBody>
          <a:bodyPr wrap="square" lIns="65304" tIns="65304" rIns="65304" bIns="65304" anchor="ctr" anchorCtr="0">
            <a:spAutoFit/>
          </a:bodyPr>
          <a:lstStyle>
            <a:lvl1pPr marL="0" indent="0" algn="ctr" defTabSz="3134552"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r>
              <a:rPr lang="en-US" sz="2800" u="none" dirty="0">
                <a:solidFill>
                  <a:schemeClr val="tx1"/>
                </a:solidFill>
              </a:rPr>
              <a:t>HI correlates with antecedent conditions rather than storm characteristics</a:t>
            </a:r>
          </a:p>
        </p:txBody>
      </p:sp>
      <p:sp>
        <p:nvSpPr>
          <p:cNvPr id="1033" name="Rectangle 1032">
            <a:extLst>
              <a:ext uri="{FF2B5EF4-FFF2-40B4-BE49-F238E27FC236}">
                <a16:creationId xmlns:a16="http://schemas.microsoft.com/office/drawing/2014/main" id="{00F3742A-31F6-B447-B0C8-D007F7DE843B}"/>
              </a:ext>
            </a:extLst>
          </p:cNvPr>
          <p:cNvSpPr/>
          <p:nvPr/>
        </p:nvSpPr>
        <p:spPr>
          <a:xfrm>
            <a:off x="22046154" y="19857157"/>
            <a:ext cx="10655291" cy="1900814"/>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latin typeface="Calibri" panose="020F0502020204030204" pitchFamily="34" charset="0"/>
                <a:cs typeface="Calibri" panose="020F0502020204030204" pitchFamily="34" charset="0"/>
              </a:rPr>
              <a:t>Acknowledments</a:t>
            </a:r>
            <a:r>
              <a:rPr lang="en-US" sz="2000" dirty="0">
                <a:solidFill>
                  <a:schemeClr val="tx1"/>
                </a:solidFill>
                <a:latin typeface="Calibri" panose="020F0502020204030204" pitchFamily="34" charset="0"/>
                <a:cs typeface="Calibri" panose="020F0502020204030204" pitchFamily="34" charset="0"/>
              </a:rPr>
              <a:t>: Thomas Douglas, Jeffrey </a:t>
            </a:r>
            <a:r>
              <a:rPr lang="en-US" sz="2000" dirty="0" err="1">
                <a:solidFill>
                  <a:schemeClr val="tx1"/>
                </a:solidFill>
                <a:latin typeface="Calibri" panose="020F0502020204030204" pitchFamily="34" charset="0"/>
                <a:cs typeface="Calibri" panose="020F0502020204030204" pitchFamily="34" charset="0"/>
              </a:rPr>
              <a:t>Falke</a:t>
            </a:r>
            <a:r>
              <a:rPr lang="en-US" sz="2000" dirty="0">
                <a:solidFill>
                  <a:schemeClr val="tx1"/>
                </a:solidFill>
                <a:latin typeface="Calibri" panose="020F0502020204030204" pitchFamily="34" charset="0"/>
                <a:cs typeface="Calibri" panose="020F0502020204030204" pitchFamily="34" charset="0"/>
              </a:rPr>
              <a:t>, Laura </a:t>
            </a:r>
            <a:r>
              <a:rPr lang="en-US" sz="2000" dirty="0" err="1">
                <a:solidFill>
                  <a:schemeClr val="tx1"/>
                </a:solidFill>
                <a:latin typeface="Calibri" panose="020F0502020204030204" pitchFamily="34" charset="0"/>
                <a:cs typeface="Calibri" panose="020F0502020204030204" pitchFamily="34" charset="0"/>
              </a:rPr>
              <a:t>Knutsen</a:t>
            </a:r>
            <a:r>
              <a:rPr lang="en-US" sz="2000" dirty="0">
                <a:solidFill>
                  <a:schemeClr val="tx1"/>
                </a:solidFill>
                <a:latin typeface="Calibri" panose="020F0502020204030204" pitchFamily="34" charset="0"/>
                <a:cs typeface="Calibri" panose="020F0502020204030204" pitchFamily="34" charset="0"/>
              </a:rPr>
              <a:t>, Justin Hill,  Kate </a:t>
            </a:r>
            <a:r>
              <a:rPr lang="en-US" sz="2000" dirty="0" err="1">
                <a:solidFill>
                  <a:schemeClr val="tx1"/>
                </a:solidFill>
                <a:latin typeface="Calibri" panose="020F0502020204030204" pitchFamily="34" charset="0"/>
                <a:cs typeface="Calibri" panose="020F0502020204030204" pitchFamily="34" charset="0"/>
              </a:rPr>
              <a:t>Broberg</a:t>
            </a:r>
            <a:r>
              <a:rPr lang="en-US" sz="2000" dirty="0">
                <a:solidFill>
                  <a:schemeClr val="tx1"/>
                </a:solidFill>
                <a:latin typeface="Calibri" panose="020F0502020204030204" pitchFamily="34" charset="0"/>
                <a:cs typeface="Calibri" panose="020F0502020204030204" pitchFamily="34" charset="0"/>
              </a:rPr>
              <a:t>, Dragos Vas, Tricia Nelsen, Lauren </a:t>
            </a:r>
            <a:r>
              <a:rPr lang="en-US" sz="2000" dirty="0" err="1">
                <a:solidFill>
                  <a:schemeClr val="tx1"/>
                </a:solidFill>
                <a:latin typeface="Calibri" panose="020F0502020204030204" pitchFamily="34" charset="0"/>
                <a:cs typeface="Calibri" panose="020F0502020204030204" pitchFamily="34" charset="0"/>
              </a:rPr>
              <a:t>Bosche</a:t>
            </a:r>
            <a:r>
              <a:rPr lang="en-US" sz="2000" dirty="0">
                <a:solidFill>
                  <a:schemeClr val="tx1"/>
                </a:solidFill>
                <a:latin typeface="Calibri" panose="020F0502020204030204" pitchFamily="34" charset="0"/>
                <a:cs typeface="Calibri" panose="020F0502020204030204" pitchFamily="34" charset="0"/>
              </a:rPr>
              <a:t> and Steph </a:t>
            </a:r>
            <a:r>
              <a:rPr lang="en-US" sz="2000" dirty="0" err="1">
                <a:solidFill>
                  <a:schemeClr val="tx1"/>
                </a:solidFill>
                <a:latin typeface="Calibri" panose="020F0502020204030204" pitchFamily="34" charset="0"/>
                <a:cs typeface="Calibri" panose="020F0502020204030204" pitchFamily="34" charset="0"/>
              </a:rPr>
              <a:t>Saari</a:t>
            </a:r>
            <a:r>
              <a:rPr lang="en-US" sz="2000" dirty="0">
                <a:solidFill>
                  <a:schemeClr val="tx1"/>
                </a:solidFill>
                <a:latin typeface="Calibri" panose="020F0502020204030204" pitchFamily="34" charset="0"/>
                <a:cs typeface="Calibri" panose="020F0502020204030204" pitchFamily="34" charset="0"/>
              </a:rPr>
              <a:t> contributed to sample collection and analysis. </a:t>
            </a:r>
            <a:r>
              <a:rPr lang="en-US" sz="2000" dirty="0">
                <a:solidFill>
                  <a:schemeClr val="tx1"/>
                </a:solidFill>
              </a:rPr>
              <a:t>Research was supported by the Bonanza Creek Long-Term Ecological Research program (funded jointly by NSF grant DEB-1026415 and USDA Forest Service, Pacific Northwest Research Station grant PNW01-JV-11261952-231 and Development Program of the Department of Defense (RC-2507)</a:t>
            </a:r>
          </a:p>
          <a:p>
            <a:pPr algn="ctr"/>
            <a:endParaRPr lang="en-US" sz="2200" dirty="0"/>
          </a:p>
        </p:txBody>
      </p:sp>
      <p:sp>
        <p:nvSpPr>
          <p:cNvPr id="1036" name="TextBox 1035">
            <a:extLst>
              <a:ext uri="{FF2B5EF4-FFF2-40B4-BE49-F238E27FC236}">
                <a16:creationId xmlns:a16="http://schemas.microsoft.com/office/drawing/2014/main" id="{E852F84C-B943-B444-A20E-4CCA8B835979}"/>
              </a:ext>
            </a:extLst>
          </p:cNvPr>
          <p:cNvSpPr txBox="1"/>
          <p:nvPr/>
        </p:nvSpPr>
        <p:spPr>
          <a:xfrm>
            <a:off x="27198072" y="21333546"/>
            <a:ext cx="5206287" cy="461665"/>
          </a:xfrm>
          <a:prstGeom prst="rect">
            <a:avLst/>
          </a:prstGeom>
          <a:noFill/>
        </p:spPr>
        <p:txBody>
          <a:bodyPr wrap="square" rtlCol="0">
            <a:spAutoFit/>
          </a:bodyPr>
          <a:lstStyle/>
          <a:p>
            <a:pPr algn="r"/>
            <a:r>
              <a:rPr lang="en-US" sz="2400" dirty="0" err="1">
                <a:latin typeface="Calibri" panose="020F0502020204030204" pitchFamily="34" charset="0"/>
                <a:cs typeface="Calibri" panose="020F0502020204030204" pitchFamily="34" charset="0"/>
              </a:rPr>
              <a:t>Jcavaiani@Alaska.edu</a:t>
            </a:r>
            <a:endParaRPr lang="en-US" sz="2400" dirty="0">
              <a:latin typeface="Calibri" panose="020F0502020204030204" pitchFamily="34" charset="0"/>
              <a:cs typeface="Calibri" panose="020F0502020204030204" pitchFamily="34" charset="0"/>
            </a:endParaRPr>
          </a:p>
        </p:txBody>
      </p:sp>
      <p:grpSp>
        <p:nvGrpSpPr>
          <p:cNvPr id="1047" name="Group 1046">
            <a:extLst>
              <a:ext uri="{FF2B5EF4-FFF2-40B4-BE49-F238E27FC236}">
                <a16:creationId xmlns:a16="http://schemas.microsoft.com/office/drawing/2014/main" id="{A07DE508-2810-634D-BFB2-F63BEA282C17}"/>
              </a:ext>
            </a:extLst>
          </p:cNvPr>
          <p:cNvGrpSpPr/>
          <p:nvPr/>
        </p:nvGrpSpPr>
        <p:grpSpPr>
          <a:xfrm>
            <a:off x="22110664" y="9429231"/>
            <a:ext cx="7849824" cy="9928301"/>
            <a:chOff x="22266848" y="9614593"/>
            <a:chExt cx="7849824" cy="9928301"/>
          </a:xfrm>
        </p:grpSpPr>
        <p:sp>
          <p:nvSpPr>
            <p:cNvPr id="1043" name="Rectangle 1042">
              <a:extLst>
                <a:ext uri="{FF2B5EF4-FFF2-40B4-BE49-F238E27FC236}">
                  <a16:creationId xmlns:a16="http://schemas.microsoft.com/office/drawing/2014/main" id="{D9512290-EF89-EC4A-AA2B-2CA285A7CCB0}"/>
                </a:ext>
              </a:extLst>
            </p:cNvPr>
            <p:cNvSpPr/>
            <p:nvPr/>
          </p:nvSpPr>
          <p:spPr>
            <a:xfrm>
              <a:off x="23452182" y="9614593"/>
              <a:ext cx="1854200" cy="675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fDOM</a:t>
              </a:r>
              <a:endParaRPr lang="en-US" sz="2400" dirty="0">
                <a:solidFill>
                  <a:schemeClr val="tx1"/>
                </a:solidFill>
              </a:endParaRPr>
            </a:p>
          </p:txBody>
        </p:sp>
        <p:sp>
          <p:nvSpPr>
            <p:cNvPr id="221" name="Rectangle 220">
              <a:extLst>
                <a:ext uri="{FF2B5EF4-FFF2-40B4-BE49-F238E27FC236}">
                  <a16:creationId xmlns:a16="http://schemas.microsoft.com/office/drawing/2014/main" id="{E66ABC9B-8EF0-824E-BC7D-F8E28C6907C9}"/>
                </a:ext>
              </a:extLst>
            </p:cNvPr>
            <p:cNvSpPr/>
            <p:nvPr/>
          </p:nvSpPr>
          <p:spPr>
            <a:xfrm>
              <a:off x="27333045" y="9665740"/>
              <a:ext cx="1854200" cy="675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a:t>
              </a:r>
              <a:r>
                <a:rPr lang="en-US" sz="2400" baseline="-25000" dirty="0">
                  <a:solidFill>
                    <a:schemeClr val="tx1"/>
                  </a:solidFill>
                </a:rPr>
                <a:t>3</a:t>
              </a:r>
              <a:r>
                <a:rPr lang="en-US" sz="2400" baseline="30000" dirty="0">
                  <a:solidFill>
                    <a:schemeClr val="tx1"/>
                  </a:solidFill>
                </a:rPr>
                <a:t>-</a:t>
              </a:r>
              <a:endParaRPr lang="en-US" sz="2400" dirty="0">
                <a:solidFill>
                  <a:schemeClr val="tx1"/>
                </a:solidFill>
              </a:endParaRPr>
            </a:p>
          </p:txBody>
        </p:sp>
        <p:grpSp>
          <p:nvGrpSpPr>
            <p:cNvPr id="1046" name="Group 1045">
              <a:extLst>
                <a:ext uri="{FF2B5EF4-FFF2-40B4-BE49-F238E27FC236}">
                  <a16:creationId xmlns:a16="http://schemas.microsoft.com/office/drawing/2014/main" id="{A4DF053E-57AC-FF4B-B140-0FDE59AEE46D}"/>
                </a:ext>
              </a:extLst>
            </p:cNvPr>
            <p:cNvGrpSpPr/>
            <p:nvPr/>
          </p:nvGrpSpPr>
          <p:grpSpPr>
            <a:xfrm>
              <a:off x="22266848" y="10198672"/>
              <a:ext cx="7849824" cy="9344222"/>
              <a:chOff x="22266848" y="10198672"/>
              <a:chExt cx="7849824" cy="9344222"/>
            </a:xfrm>
          </p:grpSpPr>
          <p:pic>
            <p:nvPicPr>
              <p:cNvPr id="1042" name="Picture 1041">
                <a:extLst>
                  <a:ext uri="{FF2B5EF4-FFF2-40B4-BE49-F238E27FC236}">
                    <a16:creationId xmlns:a16="http://schemas.microsoft.com/office/drawing/2014/main" id="{34D49791-AAEF-244D-B62A-2BFCF242A0B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266848" y="10198672"/>
                <a:ext cx="7786852" cy="9344222"/>
              </a:xfrm>
              <a:prstGeom prst="rect">
                <a:avLst/>
              </a:prstGeom>
            </p:spPr>
          </p:pic>
          <p:sp>
            <p:nvSpPr>
              <p:cNvPr id="1045" name="Rectangle 1044">
                <a:extLst>
                  <a:ext uri="{FF2B5EF4-FFF2-40B4-BE49-F238E27FC236}">
                    <a16:creationId xmlns:a16="http://schemas.microsoft.com/office/drawing/2014/main" id="{607DC0E2-3006-5848-90BC-CD6B5D4E1488}"/>
                  </a:ext>
                </a:extLst>
              </p:cNvPr>
              <p:cNvSpPr/>
              <p:nvPr/>
            </p:nvSpPr>
            <p:spPr>
              <a:xfrm>
                <a:off x="24204589" y="10340134"/>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=0.11</a:t>
                </a:r>
              </a:p>
            </p:txBody>
          </p:sp>
          <p:sp>
            <p:nvSpPr>
              <p:cNvPr id="224" name="Rectangle 223">
                <a:extLst>
                  <a:ext uri="{FF2B5EF4-FFF2-40B4-BE49-F238E27FC236}">
                    <a16:creationId xmlns:a16="http://schemas.microsoft.com/office/drawing/2014/main" id="{971F0CB3-6142-CF43-BAC6-5A0DC585FF0C}"/>
                  </a:ext>
                </a:extLst>
              </p:cNvPr>
              <p:cNvSpPr/>
              <p:nvPr/>
            </p:nvSpPr>
            <p:spPr>
              <a:xfrm>
                <a:off x="28160987" y="10340134"/>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=0.14</a:t>
                </a:r>
              </a:p>
            </p:txBody>
          </p:sp>
          <p:sp>
            <p:nvSpPr>
              <p:cNvPr id="226" name="Rectangle 225">
                <a:extLst>
                  <a:ext uri="{FF2B5EF4-FFF2-40B4-BE49-F238E27FC236}">
                    <a16:creationId xmlns:a16="http://schemas.microsoft.com/office/drawing/2014/main" id="{A9E5FC27-4467-B549-A3CC-8C74BB3A56B2}"/>
                  </a:ext>
                </a:extLst>
              </p:cNvPr>
              <p:cNvSpPr/>
              <p:nvPr/>
            </p:nvSpPr>
            <p:spPr>
              <a:xfrm>
                <a:off x="24204589" y="12023504"/>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=0.01</a:t>
                </a:r>
              </a:p>
            </p:txBody>
          </p:sp>
          <p:sp>
            <p:nvSpPr>
              <p:cNvPr id="227" name="Rectangle 226">
                <a:extLst>
                  <a:ext uri="{FF2B5EF4-FFF2-40B4-BE49-F238E27FC236}">
                    <a16:creationId xmlns:a16="http://schemas.microsoft.com/office/drawing/2014/main" id="{A0721C29-FE88-0B46-99BF-AEB9346A0076}"/>
                  </a:ext>
                </a:extLst>
              </p:cNvPr>
              <p:cNvSpPr/>
              <p:nvPr/>
            </p:nvSpPr>
            <p:spPr>
              <a:xfrm>
                <a:off x="28098015" y="12023504"/>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=0.23</a:t>
                </a:r>
              </a:p>
            </p:txBody>
          </p:sp>
          <p:sp>
            <p:nvSpPr>
              <p:cNvPr id="228" name="Rectangle 227">
                <a:extLst>
                  <a:ext uri="{FF2B5EF4-FFF2-40B4-BE49-F238E27FC236}">
                    <a16:creationId xmlns:a16="http://schemas.microsoft.com/office/drawing/2014/main" id="{0975CBC5-FA43-5342-BD93-6A69CAD2BE3A}"/>
                  </a:ext>
                </a:extLst>
              </p:cNvPr>
              <p:cNvSpPr/>
              <p:nvPr/>
            </p:nvSpPr>
            <p:spPr>
              <a:xfrm>
                <a:off x="24204589" y="13930950"/>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=0.35</a:t>
                </a:r>
              </a:p>
            </p:txBody>
          </p:sp>
          <p:sp>
            <p:nvSpPr>
              <p:cNvPr id="229" name="Rectangle 228">
                <a:extLst>
                  <a:ext uri="{FF2B5EF4-FFF2-40B4-BE49-F238E27FC236}">
                    <a16:creationId xmlns:a16="http://schemas.microsoft.com/office/drawing/2014/main" id="{B024ACCE-2317-CC4A-942B-A5988535D31C}"/>
                  </a:ext>
                </a:extLst>
              </p:cNvPr>
              <p:cNvSpPr/>
              <p:nvPr/>
            </p:nvSpPr>
            <p:spPr>
              <a:xfrm>
                <a:off x="28098015" y="13930950"/>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=0.04</a:t>
                </a:r>
              </a:p>
            </p:txBody>
          </p:sp>
          <p:sp>
            <p:nvSpPr>
              <p:cNvPr id="230" name="Rectangle 229">
                <a:extLst>
                  <a:ext uri="{FF2B5EF4-FFF2-40B4-BE49-F238E27FC236}">
                    <a16:creationId xmlns:a16="http://schemas.microsoft.com/office/drawing/2014/main" id="{2D220259-8913-D147-9162-D03FDE2A978F}"/>
                  </a:ext>
                </a:extLst>
              </p:cNvPr>
              <p:cNvSpPr/>
              <p:nvPr/>
            </p:nvSpPr>
            <p:spPr>
              <a:xfrm>
                <a:off x="24267561" y="15669517"/>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=0.06</a:t>
                </a:r>
              </a:p>
            </p:txBody>
          </p:sp>
          <p:sp>
            <p:nvSpPr>
              <p:cNvPr id="231" name="Rectangle 230">
                <a:extLst>
                  <a:ext uri="{FF2B5EF4-FFF2-40B4-BE49-F238E27FC236}">
                    <a16:creationId xmlns:a16="http://schemas.microsoft.com/office/drawing/2014/main" id="{8B88DD6E-4EE0-7949-9C56-2296E0D47A77}"/>
                  </a:ext>
                </a:extLst>
              </p:cNvPr>
              <p:cNvSpPr/>
              <p:nvPr/>
            </p:nvSpPr>
            <p:spPr>
              <a:xfrm>
                <a:off x="28160987" y="15669517"/>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=0.29</a:t>
                </a:r>
              </a:p>
            </p:txBody>
          </p:sp>
          <p:sp>
            <p:nvSpPr>
              <p:cNvPr id="232" name="Rectangle 231">
                <a:extLst>
                  <a:ext uri="{FF2B5EF4-FFF2-40B4-BE49-F238E27FC236}">
                    <a16:creationId xmlns:a16="http://schemas.microsoft.com/office/drawing/2014/main" id="{0E6E06C8-C58F-C345-8AC6-A22CE2668553}"/>
                  </a:ext>
                </a:extLst>
              </p:cNvPr>
              <p:cNvSpPr/>
              <p:nvPr/>
            </p:nvSpPr>
            <p:spPr>
              <a:xfrm>
                <a:off x="24267561" y="17437326"/>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=0.01</a:t>
                </a:r>
              </a:p>
            </p:txBody>
          </p:sp>
          <p:sp>
            <p:nvSpPr>
              <p:cNvPr id="233" name="Rectangle 232">
                <a:extLst>
                  <a:ext uri="{FF2B5EF4-FFF2-40B4-BE49-F238E27FC236}">
                    <a16:creationId xmlns:a16="http://schemas.microsoft.com/office/drawing/2014/main" id="{12EF8141-FE17-9C4A-9B29-0010C9A0E058}"/>
                  </a:ext>
                </a:extLst>
              </p:cNvPr>
              <p:cNvSpPr/>
              <p:nvPr/>
            </p:nvSpPr>
            <p:spPr>
              <a:xfrm>
                <a:off x="28160987" y="17437326"/>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=0.22</a:t>
                </a:r>
              </a:p>
            </p:txBody>
          </p:sp>
        </p:grpSp>
      </p:grpSp>
      <p:pic>
        <p:nvPicPr>
          <p:cNvPr id="1049" name="Picture 1048" descr="A picture containing graphical user interface&#10;&#10;Description automatically generated">
            <a:extLst>
              <a:ext uri="{FF2B5EF4-FFF2-40B4-BE49-F238E27FC236}">
                <a16:creationId xmlns:a16="http://schemas.microsoft.com/office/drawing/2014/main" id="{5D684680-3DB0-A941-8731-388A2DB76D8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870217" y="19018549"/>
            <a:ext cx="2393689" cy="560684"/>
          </a:xfrm>
          <a:prstGeom prst="rect">
            <a:avLst/>
          </a:prstGeom>
        </p:spPr>
      </p:pic>
      <p:sp>
        <p:nvSpPr>
          <p:cNvPr id="1050" name="Rectangle 1049">
            <a:extLst>
              <a:ext uri="{FF2B5EF4-FFF2-40B4-BE49-F238E27FC236}">
                <a16:creationId xmlns:a16="http://schemas.microsoft.com/office/drawing/2014/main" id="{836346D1-F64E-DB44-A3FC-2DE698F56D23}"/>
              </a:ext>
            </a:extLst>
          </p:cNvPr>
          <p:cNvSpPr/>
          <p:nvPr/>
        </p:nvSpPr>
        <p:spPr>
          <a:xfrm>
            <a:off x="29978349" y="10013310"/>
            <a:ext cx="2650960" cy="9344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Storm characteristics such as total storm precipitation and intensity do not correlate with HI</a:t>
            </a:r>
          </a:p>
          <a:p>
            <a:pPr marL="342900" indent="-342900">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Antecedent moisture conditions on varying temporal scales across catchments correlate with HI</a:t>
            </a:r>
          </a:p>
          <a:p>
            <a:pPr marL="342900" indent="-342900">
              <a:buFont typeface="Arial" panose="020B0604020202020204" pitchFamily="34" charset="0"/>
              <a:buChar char="•"/>
            </a:pPr>
            <a:r>
              <a:rPr lang="en-US" sz="2500" b="1" dirty="0">
                <a:solidFill>
                  <a:schemeClr val="tx1"/>
                </a:solidFill>
                <a:latin typeface="Calibri" panose="020F0502020204030204" pitchFamily="34" charset="0"/>
                <a:cs typeface="Calibri" panose="020F0502020204030204" pitchFamily="34" charset="0"/>
              </a:rPr>
              <a:t>Increased export of nitrate and </a:t>
            </a:r>
            <a:r>
              <a:rPr lang="en-US" sz="2500" b="1" dirty="0" err="1">
                <a:solidFill>
                  <a:schemeClr val="tx1"/>
                </a:solidFill>
                <a:latin typeface="Calibri" panose="020F0502020204030204" pitchFamily="34" charset="0"/>
                <a:cs typeface="Calibri" panose="020F0502020204030204" pitchFamily="34" charset="0"/>
              </a:rPr>
              <a:t>fDOM</a:t>
            </a:r>
            <a:r>
              <a:rPr lang="en-US" sz="2500" b="1" dirty="0">
                <a:solidFill>
                  <a:schemeClr val="tx1"/>
                </a:solidFill>
                <a:latin typeface="Calibri" panose="020F0502020204030204" pitchFamily="34" charset="0"/>
                <a:cs typeface="Calibri" panose="020F0502020204030204" pitchFamily="34" charset="0"/>
              </a:rPr>
              <a:t> into streams could influence primary productivity</a:t>
            </a:r>
          </a:p>
        </p:txBody>
      </p:sp>
    </p:spTree>
    <p:extLst>
      <p:ext uri="{BB962C8B-B14F-4D97-AF65-F5344CB8AC3E}">
        <p14:creationId xmlns:p14="http://schemas.microsoft.com/office/powerpoint/2010/main" val="221241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8EC23D-2B1C-AD44-A95A-60E9929D6901}"/>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A6B6B7D9-054F-0349-BA64-3471738FB167}"/>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70C1F5BD-F963-F140-8DFA-274C68ECD5B0}"/>
              </a:ext>
            </a:extLst>
          </p:cNvPr>
          <p:cNvSpPr>
            <a:spLocks noGrp="1"/>
          </p:cNvSpPr>
          <p:nvPr>
            <p:ph type="body" sz="quarter" idx="19"/>
          </p:nvPr>
        </p:nvSpPr>
        <p:spPr/>
        <p:txBody>
          <a:bodyPr/>
          <a:lstStyle/>
          <a:p>
            <a:endParaRPr lang="en-US"/>
          </a:p>
        </p:txBody>
      </p:sp>
      <p:sp>
        <p:nvSpPr>
          <p:cNvPr id="5" name="Text Placeholder 4">
            <a:extLst>
              <a:ext uri="{FF2B5EF4-FFF2-40B4-BE49-F238E27FC236}">
                <a16:creationId xmlns:a16="http://schemas.microsoft.com/office/drawing/2014/main" id="{813870EF-83A5-2D46-A268-152DC6693D1E}"/>
              </a:ext>
            </a:extLst>
          </p:cNvPr>
          <p:cNvSpPr>
            <a:spLocks noGrp="1"/>
          </p:cNvSpPr>
          <p:nvPr>
            <p:ph type="body" sz="quarter" idx="20"/>
          </p:nvPr>
        </p:nvSpPr>
        <p:spPr/>
        <p:txBody>
          <a:bodyPr/>
          <a:lstStyle/>
          <a:p>
            <a:endParaRPr lang="en-US"/>
          </a:p>
        </p:txBody>
      </p:sp>
      <p:sp>
        <p:nvSpPr>
          <p:cNvPr id="6" name="Text Placeholder 5">
            <a:extLst>
              <a:ext uri="{FF2B5EF4-FFF2-40B4-BE49-F238E27FC236}">
                <a16:creationId xmlns:a16="http://schemas.microsoft.com/office/drawing/2014/main" id="{B932AA02-5577-E942-B4C0-C8B453CD348D}"/>
              </a:ext>
            </a:extLst>
          </p:cNvPr>
          <p:cNvSpPr>
            <a:spLocks noGrp="1"/>
          </p:cNvSpPr>
          <p:nvPr>
            <p:ph type="body" sz="quarter" idx="21"/>
          </p:nvPr>
        </p:nvSpPr>
        <p:spPr/>
        <p:txBody>
          <a:bodyPr/>
          <a:lstStyle/>
          <a:p>
            <a:endParaRPr lang="en-US"/>
          </a:p>
        </p:txBody>
      </p:sp>
      <p:sp>
        <p:nvSpPr>
          <p:cNvPr id="7" name="Text Placeholder 6">
            <a:extLst>
              <a:ext uri="{FF2B5EF4-FFF2-40B4-BE49-F238E27FC236}">
                <a16:creationId xmlns:a16="http://schemas.microsoft.com/office/drawing/2014/main" id="{41ED4B6D-6B06-D942-91BE-34C4CD71920E}"/>
              </a:ext>
            </a:extLst>
          </p:cNvPr>
          <p:cNvSpPr>
            <a:spLocks noGrp="1"/>
          </p:cNvSpPr>
          <p:nvPr>
            <p:ph type="body" sz="quarter" idx="22"/>
          </p:nvPr>
        </p:nvSpPr>
        <p:spPr/>
        <p:txBody>
          <a:bodyPr/>
          <a:lstStyle/>
          <a:p>
            <a:endParaRPr lang="en-US"/>
          </a:p>
        </p:txBody>
      </p:sp>
      <p:sp>
        <p:nvSpPr>
          <p:cNvPr id="8" name="Text Placeholder 7">
            <a:extLst>
              <a:ext uri="{FF2B5EF4-FFF2-40B4-BE49-F238E27FC236}">
                <a16:creationId xmlns:a16="http://schemas.microsoft.com/office/drawing/2014/main" id="{7F4D36BE-4C08-9C40-974B-7B8423163F50}"/>
              </a:ext>
            </a:extLst>
          </p:cNvPr>
          <p:cNvSpPr>
            <a:spLocks noGrp="1"/>
          </p:cNvSpPr>
          <p:nvPr>
            <p:ph type="body" sz="quarter" idx="23"/>
          </p:nvPr>
        </p:nvSpPr>
        <p:spPr/>
        <p:txBody>
          <a:bodyPr/>
          <a:lstStyle/>
          <a:p>
            <a:endParaRPr lang="en-US"/>
          </a:p>
        </p:txBody>
      </p:sp>
      <p:sp>
        <p:nvSpPr>
          <p:cNvPr id="9" name="Text Placeholder 8">
            <a:extLst>
              <a:ext uri="{FF2B5EF4-FFF2-40B4-BE49-F238E27FC236}">
                <a16:creationId xmlns:a16="http://schemas.microsoft.com/office/drawing/2014/main" id="{8B2AEF6B-2B52-2649-966D-AF496B9A55A5}"/>
              </a:ext>
            </a:extLst>
          </p:cNvPr>
          <p:cNvSpPr>
            <a:spLocks noGrp="1"/>
          </p:cNvSpPr>
          <p:nvPr>
            <p:ph type="body" sz="quarter" idx="24"/>
          </p:nvPr>
        </p:nvSpPr>
        <p:spPr/>
        <p:txBody>
          <a:bodyPr/>
          <a:lstStyle/>
          <a:p>
            <a:endParaRPr lang="en-US"/>
          </a:p>
        </p:txBody>
      </p:sp>
      <p:sp>
        <p:nvSpPr>
          <p:cNvPr id="10" name="Text Placeholder 9">
            <a:extLst>
              <a:ext uri="{FF2B5EF4-FFF2-40B4-BE49-F238E27FC236}">
                <a16:creationId xmlns:a16="http://schemas.microsoft.com/office/drawing/2014/main" id="{4A21FEAC-2FB9-E845-9058-6B4F5A3E440F}"/>
              </a:ext>
            </a:extLst>
          </p:cNvPr>
          <p:cNvSpPr>
            <a:spLocks noGrp="1"/>
          </p:cNvSpPr>
          <p:nvPr>
            <p:ph type="body" sz="quarter" idx="25"/>
          </p:nvPr>
        </p:nvSpPr>
        <p:spPr/>
        <p:txBody>
          <a:bodyPr/>
          <a:lstStyle/>
          <a:p>
            <a:endParaRPr lang="en-US"/>
          </a:p>
        </p:txBody>
      </p:sp>
      <p:sp>
        <p:nvSpPr>
          <p:cNvPr id="11" name="Text Placeholder 10">
            <a:extLst>
              <a:ext uri="{FF2B5EF4-FFF2-40B4-BE49-F238E27FC236}">
                <a16:creationId xmlns:a16="http://schemas.microsoft.com/office/drawing/2014/main" id="{216D215E-7B0B-F748-B4D8-1D7BFBB8D980}"/>
              </a:ext>
            </a:extLst>
          </p:cNvPr>
          <p:cNvSpPr>
            <a:spLocks noGrp="1"/>
          </p:cNvSpPr>
          <p:nvPr>
            <p:ph type="body" sz="quarter" idx="26"/>
          </p:nvPr>
        </p:nvSpPr>
        <p:spPr/>
        <p:txBody>
          <a:bodyPr/>
          <a:lstStyle/>
          <a:p>
            <a:endParaRPr lang="en-US"/>
          </a:p>
        </p:txBody>
      </p:sp>
      <p:sp>
        <p:nvSpPr>
          <p:cNvPr id="12" name="Text Placeholder 11">
            <a:extLst>
              <a:ext uri="{FF2B5EF4-FFF2-40B4-BE49-F238E27FC236}">
                <a16:creationId xmlns:a16="http://schemas.microsoft.com/office/drawing/2014/main" id="{AEAB93D0-2834-1745-AF3B-75F97974A202}"/>
              </a:ext>
            </a:extLst>
          </p:cNvPr>
          <p:cNvSpPr>
            <a:spLocks noGrp="1"/>
          </p:cNvSpPr>
          <p:nvPr>
            <p:ph type="body" sz="quarter" idx="27"/>
          </p:nvPr>
        </p:nvSpPr>
        <p:spPr/>
        <p:txBody>
          <a:bodyPr/>
          <a:lstStyle/>
          <a:p>
            <a:endParaRPr lang="en-US"/>
          </a:p>
        </p:txBody>
      </p:sp>
      <p:sp>
        <p:nvSpPr>
          <p:cNvPr id="13" name="Text Placeholder 12">
            <a:extLst>
              <a:ext uri="{FF2B5EF4-FFF2-40B4-BE49-F238E27FC236}">
                <a16:creationId xmlns:a16="http://schemas.microsoft.com/office/drawing/2014/main" id="{8B248C93-6543-E64D-A564-C9AC035B33EE}"/>
              </a:ext>
            </a:extLst>
          </p:cNvPr>
          <p:cNvSpPr>
            <a:spLocks noGrp="1"/>
          </p:cNvSpPr>
          <p:nvPr>
            <p:ph type="body" sz="quarter" idx="28"/>
          </p:nvPr>
        </p:nvSpPr>
        <p:spPr/>
        <p:txBody>
          <a:bodyPr/>
          <a:lstStyle/>
          <a:p>
            <a:endParaRPr lang="en-US"/>
          </a:p>
        </p:txBody>
      </p:sp>
      <p:sp>
        <p:nvSpPr>
          <p:cNvPr id="14" name="Text Placeholder 13">
            <a:extLst>
              <a:ext uri="{FF2B5EF4-FFF2-40B4-BE49-F238E27FC236}">
                <a16:creationId xmlns:a16="http://schemas.microsoft.com/office/drawing/2014/main" id="{183720BD-388E-7F4A-ADE6-9A0B65416E63}"/>
              </a:ext>
            </a:extLst>
          </p:cNvPr>
          <p:cNvSpPr>
            <a:spLocks noGrp="1"/>
          </p:cNvSpPr>
          <p:nvPr>
            <p:ph type="body" sz="quarter" idx="29"/>
          </p:nvPr>
        </p:nvSpPr>
        <p:spPr/>
        <p:txBody>
          <a:bodyPr/>
          <a:lstStyle/>
          <a:p>
            <a:endParaRPr lang="en-US"/>
          </a:p>
        </p:txBody>
      </p:sp>
      <p:sp>
        <p:nvSpPr>
          <p:cNvPr id="15" name="Text Placeholder 14">
            <a:extLst>
              <a:ext uri="{FF2B5EF4-FFF2-40B4-BE49-F238E27FC236}">
                <a16:creationId xmlns:a16="http://schemas.microsoft.com/office/drawing/2014/main" id="{348EE9D3-3594-8E40-932E-BE1379E71B86}"/>
              </a:ext>
            </a:extLst>
          </p:cNvPr>
          <p:cNvSpPr>
            <a:spLocks noGrp="1"/>
          </p:cNvSpPr>
          <p:nvPr>
            <p:ph type="body" sz="quarter" idx="30"/>
          </p:nvPr>
        </p:nvSpPr>
        <p:spPr/>
        <p:txBody>
          <a:bodyPr/>
          <a:lstStyle/>
          <a:p>
            <a:endParaRPr lang="en-US"/>
          </a:p>
        </p:txBody>
      </p:sp>
      <p:sp>
        <p:nvSpPr>
          <p:cNvPr id="16" name="Text Placeholder 15">
            <a:extLst>
              <a:ext uri="{FF2B5EF4-FFF2-40B4-BE49-F238E27FC236}">
                <a16:creationId xmlns:a16="http://schemas.microsoft.com/office/drawing/2014/main" id="{91F8D48E-81EE-4C4F-BC69-BFCA606FC788}"/>
              </a:ext>
            </a:extLst>
          </p:cNvPr>
          <p:cNvSpPr>
            <a:spLocks noGrp="1"/>
          </p:cNvSpPr>
          <p:nvPr>
            <p:ph type="body" sz="quarter" idx="150"/>
          </p:nvPr>
        </p:nvSpPr>
        <p:spPr/>
        <p:txBody>
          <a:bodyPr>
            <a:normAutofit lnSpcReduction="10000"/>
          </a:bodyPr>
          <a:lstStyle/>
          <a:p>
            <a:endParaRPr lang="en-US"/>
          </a:p>
        </p:txBody>
      </p:sp>
      <p:sp>
        <p:nvSpPr>
          <p:cNvPr id="17" name="Text Placeholder 16">
            <a:extLst>
              <a:ext uri="{FF2B5EF4-FFF2-40B4-BE49-F238E27FC236}">
                <a16:creationId xmlns:a16="http://schemas.microsoft.com/office/drawing/2014/main" id="{B6F0D5A5-26A8-9D42-BDEC-AD5E518F9628}"/>
              </a:ext>
            </a:extLst>
          </p:cNvPr>
          <p:cNvSpPr>
            <a:spLocks noGrp="1"/>
          </p:cNvSpPr>
          <p:nvPr>
            <p:ph type="body" sz="quarter" idx="184"/>
          </p:nvPr>
        </p:nvSpPr>
        <p:spPr/>
        <p:txBody>
          <a:bodyPr>
            <a:normAutofit fontScale="92500" lnSpcReduction="10000"/>
          </a:bodyPr>
          <a:lstStyle/>
          <a:p>
            <a:endParaRPr lang="en-US"/>
          </a:p>
        </p:txBody>
      </p:sp>
      <p:sp>
        <p:nvSpPr>
          <p:cNvPr id="18" name="Text Placeholder 17">
            <a:extLst>
              <a:ext uri="{FF2B5EF4-FFF2-40B4-BE49-F238E27FC236}">
                <a16:creationId xmlns:a16="http://schemas.microsoft.com/office/drawing/2014/main" id="{8F6D1171-ADD3-A14A-94BB-4E6BA25425DF}"/>
              </a:ext>
            </a:extLst>
          </p:cNvPr>
          <p:cNvSpPr>
            <a:spLocks noGrp="1"/>
          </p:cNvSpPr>
          <p:nvPr>
            <p:ph type="body" sz="quarter" idx="185"/>
          </p:nvPr>
        </p:nvSpPr>
        <p:spPr/>
        <p:txBody>
          <a:bodyPr/>
          <a:lstStyle/>
          <a:p>
            <a:endParaRPr lang="en-US"/>
          </a:p>
        </p:txBody>
      </p:sp>
    </p:spTree>
    <p:extLst>
      <p:ext uri="{BB962C8B-B14F-4D97-AF65-F5344CB8AC3E}">
        <p14:creationId xmlns:p14="http://schemas.microsoft.com/office/powerpoint/2010/main" val="3784199029"/>
      </p:ext>
    </p:extLst>
  </p:cSld>
  <p:clrMapOvr>
    <a:masterClrMapping/>
  </p:clrMapOvr>
</p:sld>
</file>

<file path=ppt/theme/theme1.xml><?xml version="1.0" encoding="utf-8"?>
<a:theme xmlns:a="http://schemas.openxmlformats.org/drawingml/2006/main" name="48x72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PosterPresentations.com-48x72-Template</Template>
  <TotalTime>5675</TotalTime>
  <Words>617</Words>
  <Application>Microsoft Macintosh PowerPoint</Application>
  <PresentationFormat>Custom</PresentationFormat>
  <Paragraphs>71</Paragraphs>
  <Slides>2</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vt:i4>
      </vt:variant>
    </vt:vector>
  </HeadingPairs>
  <TitlesOfParts>
    <vt:vector size="9" baseType="lpstr">
      <vt:lpstr>Arial</vt:lpstr>
      <vt:lpstr>Arial Black</vt:lpstr>
      <vt:lpstr>Calibri</vt:lpstr>
      <vt:lpstr>Times New Roman</vt:lpstr>
      <vt:lpstr>Trebuchet MS</vt:lpstr>
      <vt:lpstr>48x72 template</vt:lpstr>
      <vt:lpstr>Without guides</vt:lpstr>
      <vt:lpstr>PowerPoint Presentation</vt:lpstr>
      <vt:lpstr>PowerPoint Presentation</vt:lpstr>
    </vt:vector>
  </TitlesOfParts>
  <Manager>A. Kotoulas </Manager>
  <Company>Canterbury Media Services, Inc. </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48x72 PowerPoint Presentation</dc:title>
  <dc:subject>Research poster presentation template </dc:subject>
  <dc:creator>PosterPresentations.com</dc:creator>
  <cp:keywords>48x72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Jake Cavaiani</cp:lastModifiedBy>
  <cp:revision>54</cp:revision>
  <dcterms:created xsi:type="dcterms:W3CDTF">2012-02-09T21:09:21Z</dcterms:created>
  <dcterms:modified xsi:type="dcterms:W3CDTF">2021-12-08T23:34:21Z</dcterms:modified>
  <cp:category>Research poster templates </cp:category>
</cp:coreProperties>
</file>